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60" r:id="rId3"/>
    <p:sldId id="261" r:id="rId4"/>
    <p:sldId id="280" r:id="rId5"/>
    <p:sldId id="262" r:id="rId6"/>
    <p:sldId id="296" r:id="rId7"/>
    <p:sldId id="297" r:id="rId8"/>
    <p:sldId id="279" r:id="rId9"/>
    <p:sldId id="309" r:id="rId10"/>
    <p:sldId id="310" r:id="rId11"/>
    <p:sldId id="319" r:id="rId12"/>
    <p:sldId id="320" r:id="rId13"/>
    <p:sldId id="321" r:id="rId14"/>
    <p:sldId id="322" r:id="rId15"/>
    <p:sldId id="323" r:id="rId16"/>
    <p:sldId id="298" r:id="rId17"/>
    <p:sldId id="299" r:id="rId18"/>
    <p:sldId id="300" r:id="rId19"/>
    <p:sldId id="305" r:id="rId20"/>
    <p:sldId id="306" r:id="rId21"/>
    <p:sldId id="302" r:id="rId22"/>
    <p:sldId id="303" r:id="rId23"/>
    <p:sldId id="301" r:id="rId24"/>
    <p:sldId id="307" r:id="rId25"/>
    <p:sldId id="315" r:id="rId26"/>
    <p:sldId id="318" r:id="rId27"/>
    <p:sldId id="324" r:id="rId28"/>
    <p:sldId id="325" r:id="rId29"/>
    <p:sldId id="271" r:id="rId30"/>
  </p:sldIdLst>
  <p:sldSz cx="9144000" cy="6858000" type="screen4x3"/>
  <p:notesSz cx="6735763" cy="98663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AD24F09-CCB3-47E4-83A2-D006F71C8515}">
          <p14:sldIdLst>
            <p14:sldId id="256"/>
            <p14:sldId id="260"/>
            <p14:sldId id="261"/>
            <p14:sldId id="280"/>
            <p14:sldId id="262"/>
            <p14:sldId id="296"/>
            <p14:sldId id="297"/>
            <p14:sldId id="279"/>
            <p14:sldId id="309"/>
            <p14:sldId id="310"/>
            <p14:sldId id="319"/>
            <p14:sldId id="320"/>
            <p14:sldId id="321"/>
            <p14:sldId id="322"/>
            <p14:sldId id="323"/>
            <p14:sldId id="298"/>
            <p14:sldId id="299"/>
            <p14:sldId id="300"/>
            <p14:sldId id="305"/>
            <p14:sldId id="306"/>
            <p14:sldId id="302"/>
            <p14:sldId id="303"/>
            <p14:sldId id="301"/>
            <p14:sldId id="307"/>
            <p14:sldId id="315"/>
            <p14:sldId id="318"/>
            <p14:sldId id="324"/>
            <p14:sldId id="325"/>
            <p14:sldId id="27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107" d="100"/>
          <a:sy n="107" d="100"/>
        </p:scale>
        <p:origin x="-78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E:\&#1042;&#1030;&#1044;&#1044;&#1030;&#1051;%20&#1055;&#1056;&#1054;&#1052;&#1048;&#1057;&#1051;&#1054;&#1042;&#1054;&#1057;&#1058;&#1030;\&#1055;&#1088;&#1077;&#1079;&#1077;&#1085;&#1090;&#1072;&#1094;&#1110;&#1111;\&#1055;&#1088;&#1086;&#1084;&#1080;&#1089;&#1083;&#1086;&#1074;&#1110;&#1089;&#1090;&#1100;%202018\&#1055;&#1044;&#1060;&#1054;%20&#1087;&#1086;%20&#1075;&#1072;&#1083;&#1091;&#1079;&#1103;&#1093;%20&#1079;&#1072;%202018.xlsx" TargetMode="External"/><Relationship Id="rId4" Type="http://schemas.microsoft.com/office/2011/relationships/chartColorStyle" Target="colors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015168382651367E-2"/>
          <c:y val="4.7433618486834785E-2"/>
          <c:w val="0.79946034907685992"/>
          <c:h val="0.843739893098297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Аркуш1!$C$3</c:f>
              <c:strCache>
                <c:ptCount val="1"/>
                <c:pt idx="0">
                  <c:v>млн.грн.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3333333333333592E-3"/>
                  <c:y val="-2.77777777777778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7779E-3"/>
                  <c:y val="-1.3888888888888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273858460170447E-3"/>
                  <c:y val="-3.7375382109678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5555555555555558E-3"/>
                  <c:y val="-2.3148148148148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273858460171093E-3"/>
                  <c:y val="-3.4705711958987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9982779691145427E-2"/>
                  <c:y val="-2.9366371657604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Аркуш1!$B$4:$B$9</c:f>
              <c:strCache>
                <c:ptCount val="6"/>
                <c:pt idx="0">
                  <c:v>2015 рік </c:v>
                </c:pt>
                <c:pt idx="1">
                  <c:v>2016 рік </c:v>
                </c:pt>
                <c:pt idx="2">
                  <c:v>2017 рік </c:v>
                </c:pt>
                <c:pt idx="3">
                  <c:v>2018 рік </c:v>
                </c:pt>
                <c:pt idx="4">
                  <c:v>2019 рік </c:v>
                </c:pt>
                <c:pt idx="5">
                  <c:v>2020 рік</c:v>
                </c:pt>
              </c:strCache>
            </c:strRef>
          </c:cat>
          <c:val>
            <c:numRef>
              <c:f>Аркуш1!$C$4:$C$9</c:f>
              <c:numCache>
                <c:formatCode>General</c:formatCode>
                <c:ptCount val="6"/>
                <c:pt idx="0">
                  <c:v>10177</c:v>
                </c:pt>
                <c:pt idx="1">
                  <c:v>10343</c:v>
                </c:pt>
                <c:pt idx="2">
                  <c:v>10919</c:v>
                </c:pt>
                <c:pt idx="3">
                  <c:v>13649</c:v>
                </c:pt>
                <c:pt idx="4">
                  <c:v>11769</c:v>
                </c:pt>
                <c:pt idx="5">
                  <c:v>11334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9270016"/>
        <c:axId val="163532160"/>
        <c:axId val="0"/>
      </c:bar3DChart>
      <c:catAx>
        <c:axId val="1892700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uk-UA"/>
          </a:p>
        </c:txPr>
        <c:crossAx val="163532160"/>
        <c:crosses val="autoZero"/>
        <c:auto val="1"/>
        <c:lblAlgn val="ctr"/>
        <c:lblOffset val="100"/>
        <c:noMultiLvlLbl val="0"/>
      </c:catAx>
      <c:valAx>
        <c:axId val="163532160"/>
        <c:scaling>
          <c:orientation val="minMax"/>
          <c:min val="50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89270016"/>
        <c:crosses val="autoZero"/>
        <c:crossBetween val="between"/>
        <c:majorUnit val="1000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5006618774992579"/>
          <c:y val="3.1291326053377581E-2"/>
          <c:w val="0.43341739507827987"/>
          <c:h val="0.897445086746633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Аркуш1!$B$62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Аркуш1!$A$63:$A$70</c:f>
              <c:strCache>
                <c:ptCount val="8"/>
                <c:pt idx="0">
                  <c:v>машинобудування</c:v>
                </c:pt>
                <c:pt idx="1">
                  <c:v>виробництво харчових продуктів,                 напоїв і тютюнових виробів</c:v>
                </c:pt>
                <c:pt idx="2">
                  <c:v>виробництво гумових і пластмасових виробів, іншої неметалевої мінеральної продукції</c:v>
                </c:pt>
                <c:pt idx="3">
                  <c:v>виробництво меблів, іншої продукції,          ремонт і монтаж машин і устатковання</c:v>
                </c:pt>
                <c:pt idx="4">
                  <c:v>виготовлення виробів з деревини, виробництво паперу та поліграфічна діяльність</c:v>
                </c:pt>
                <c:pt idx="5">
                  <c:v>металургійне виробництво, виробництво готових металевих виробів, крім машин і устатковання</c:v>
                </c:pt>
                <c:pt idx="6">
                  <c:v>текстильне виробництво, виробництво одягу, шкіри, виробів зі шкіри та інших матеріалів</c:v>
                </c:pt>
                <c:pt idx="7">
                  <c:v>виробництво хімічних речовин і хімічної продукції</c:v>
                </c:pt>
              </c:strCache>
            </c:strRef>
          </c:cat>
          <c:val>
            <c:numRef>
              <c:f>Аркуш1!$B$63:$B$70</c:f>
              <c:numCache>
                <c:formatCode>0.0%</c:formatCode>
                <c:ptCount val="8"/>
                <c:pt idx="0">
                  <c:v>0.23699999999999999</c:v>
                </c:pt>
                <c:pt idx="1">
                  <c:v>8.6999999999999994E-2</c:v>
                </c:pt>
                <c:pt idx="2">
                  <c:v>4.4999999999999998E-2</c:v>
                </c:pt>
                <c:pt idx="3">
                  <c:v>3.2000000000000001E-2</c:v>
                </c:pt>
                <c:pt idx="4">
                  <c:v>2.1999999999999999E-2</c:v>
                </c:pt>
                <c:pt idx="5">
                  <c:v>0.02</c:v>
                </c:pt>
                <c:pt idx="6">
                  <c:v>4.0000000000000001E-3</c:v>
                </c:pt>
                <c:pt idx="7">
                  <c:v>2E-3</c:v>
                </c:pt>
              </c:numCache>
            </c:numRef>
          </c:val>
        </c:ser>
        <c:ser>
          <c:idx val="1"/>
          <c:order val="1"/>
          <c:tx>
            <c:strRef>
              <c:f>Аркуш1!$C$62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Аркуш1!$A$63:$A$70</c:f>
              <c:strCache>
                <c:ptCount val="8"/>
                <c:pt idx="0">
                  <c:v>машинобудування</c:v>
                </c:pt>
                <c:pt idx="1">
                  <c:v>виробництво харчових продуктів,                 напоїв і тютюнових виробів</c:v>
                </c:pt>
                <c:pt idx="2">
                  <c:v>виробництво гумових і пластмасових виробів, іншої неметалевої мінеральної продукції</c:v>
                </c:pt>
                <c:pt idx="3">
                  <c:v>виробництво меблів, іншої продукції,          ремонт і монтаж машин і устатковання</c:v>
                </c:pt>
                <c:pt idx="4">
                  <c:v>виготовлення виробів з деревини, виробництво паперу та поліграфічна діяльність</c:v>
                </c:pt>
                <c:pt idx="5">
                  <c:v>металургійне виробництво, виробництво готових металевих виробів, крім машин і устатковання</c:v>
                </c:pt>
                <c:pt idx="6">
                  <c:v>текстильне виробництво, виробництво одягу, шкіри, виробів зі шкіри та інших матеріалів</c:v>
                </c:pt>
                <c:pt idx="7">
                  <c:v>виробництво хімічних речовин і хімічної продукції</c:v>
                </c:pt>
              </c:strCache>
            </c:strRef>
          </c:cat>
          <c:val>
            <c:numRef>
              <c:f>Аркуш1!$C$63:$C$70</c:f>
              <c:numCache>
                <c:formatCode>0.00%</c:formatCode>
                <c:ptCount val="8"/>
                <c:pt idx="0" formatCode="0%">
                  <c:v>0.23</c:v>
                </c:pt>
                <c:pt idx="1">
                  <c:v>0.111</c:v>
                </c:pt>
                <c:pt idx="2">
                  <c:v>3.7999999999999999E-2</c:v>
                </c:pt>
                <c:pt idx="3">
                  <c:v>2.3E-2</c:v>
                </c:pt>
                <c:pt idx="4">
                  <c:v>2.1999999999999999E-2</c:v>
                </c:pt>
                <c:pt idx="5">
                  <c:v>1.4999999999999999E-2</c:v>
                </c:pt>
                <c:pt idx="6">
                  <c:v>4.0000000000000001E-3</c:v>
                </c:pt>
                <c:pt idx="7">
                  <c:v>2E-3</c:v>
                </c:pt>
              </c:numCache>
            </c:numRef>
          </c:val>
        </c:ser>
        <c:ser>
          <c:idx val="2"/>
          <c:order val="2"/>
          <c:tx>
            <c:strRef>
              <c:f>Аркуш1!$D$62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Аркуш1!$A$63:$A$70</c:f>
              <c:strCache>
                <c:ptCount val="8"/>
                <c:pt idx="0">
                  <c:v>машинобудування</c:v>
                </c:pt>
                <c:pt idx="1">
                  <c:v>виробництво харчових продуктів,                 напоїв і тютюнових виробів</c:v>
                </c:pt>
                <c:pt idx="2">
                  <c:v>виробництво гумових і пластмасових виробів, іншої неметалевої мінеральної продукції</c:v>
                </c:pt>
                <c:pt idx="3">
                  <c:v>виробництво меблів, іншої продукції,          ремонт і монтаж машин і устатковання</c:v>
                </c:pt>
                <c:pt idx="4">
                  <c:v>виготовлення виробів з деревини, виробництво паперу та поліграфічна діяльність</c:v>
                </c:pt>
                <c:pt idx="5">
                  <c:v>металургійне виробництво, виробництво готових металевих виробів, крім машин і устатковання</c:v>
                </c:pt>
                <c:pt idx="6">
                  <c:v>текстильне виробництво, виробництво одягу, шкіри, виробів зі шкіри та інших матеріалів</c:v>
                </c:pt>
                <c:pt idx="7">
                  <c:v>виробництво хімічних речовин і хімічної продукції</c:v>
                </c:pt>
              </c:strCache>
            </c:strRef>
          </c:cat>
          <c:val>
            <c:numRef>
              <c:f>Аркуш1!$D$63:$D$70</c:f>
              <c:numCache>
                <c:formatCode>0.00%</c:formatCode>
                <c:ptCount val="8"/>
                <c:pt idx="0">
                  <c:v>0.186</c:v>
                </c:pt>
                <c:pt idx="1">
                  <c:v>0.17799999999999999</c:v>
                </c:pt>
                <c:pt idx="2">
                  <c:v>3.1E-2</c:v>
                </c:pt>
                <c:pt idx="3">
                  <c:v>2.3E-2</c:v>
                </c:pt>
                <c:pt idx="4" formatCode="0%">
                  <c:v>0.02</c:v>
                </c:pt>
                <c:pt idx="5">
                  <c:v>1.0999999999999999E-2</c:v>
                </c:pt>
                <c:pt idx="6">
                  <c:v>3.0000000000000001E-3</c:v>
                </c:pt>
                <c:pt idx="7">
                  <c:v>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440512"/>
        <c:axId val="170581312"/>
      </c:barChart>
      <c:catAx>
        <c:axId val="18944051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uk-UA"/>
          </a:p>
        </c:txPr>
        <c:crossAx val="170581312"/>
        <c:crosses val="autoZero"/>
        <c:auto val="1"/>
        <c:lblAlgn val="ctr"/>
        <c:lblOffset val="100"/>
        <c:noMultiLvlLbl val="0"/>
      </c:catAx>
      <c:valAx>
        <c:axId val="170581312"/>
        <c:scaling>
          <c:orientation val="minMax"/>
        </c:scaling>
        <c:delete val="0"/>
        <c:axPos val="b"/>
        <c:majorGridlines/>
        <c:numFmt formatCode="0.0%" sourceLinked="1"/>
        <c:majorTickMark val="out"/>
        <c:minorTickMark val="none"/>
        <c:tickLblPos val="nextTo"/>
        <c:crossAx val="1894405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 b="1" i="0" baseline="0"/>
          </a:pPr>
          <a:endParaRPr lang="uk-UA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968616972612475"/>
          <c:y val="0.23751568618113156"/>
          <c:w val="0.53888888888888886"/>
          <c:h val="0.89814814814814814"/>
        </c:manualLayout>
      </c:layout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explosion val="11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Pt>
            <c:idx val="12"/>
            <c:bubble3D val="0"/>
          </c:dPt>
          <c:dPt>
            <c:idx val="13"/>
            <c:bubble3D val="0"/>
          </c:dPt>
          <c:dPt>
            <c:idx val="14"/>
            <c:bubble3D val="0"/>
          </c:dPt>
          <c:dPt>
            <c:idx val="15"/>
            <c:bubble3D val="0"/>
          </c:dPt>
          <c:dPt>
            <c:idx val="16"/>
            <c:bubble3D val="0"/>
          </c:dPt>
          <c:dPt>
            <c:idx val="17"/>
            <c:bubble3D val="0"/>
          </c:dPt>
          <c:dPt>
            <c:idx val="18"/>
            <c:bubble3D val="0"/>
          </c:dPt>
          <c:dLbls>
            <c:dLbl>
              <c:idx val="2"/>
              <c:layout>
                <c:manualLayout>
                  <c:x val="7.2665497812932772E-2"/>
                  <c:y val="-9.4601819937174869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6.6674702024787411E-2"/>
                  <c:y val="-0.129411535504731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1.2274600364781625E-2"/>
                  <c:y val="-7.16763386520491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4.5790633562990957E-3"/>
                  <c:y val="-7.243474888812884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4.0215694826915525E-2"/>
                  <c:y val="-7.32437198066138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2.7021368644187388E-2"/>
                  <c:y val="3.62453606321847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4.7881508282168146E-2"/>
                  <c:y val="-9.06208233320077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3.8475230804072565E-2"/>
                  <c:y val="9.939116898153159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6.7086945892634434E-2"/>
                  <c:y val="0.1365452303185972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8.1650055336257243E-2"/>
                  <c:y val="0.1754800481671675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-8.6050214050067853E-2"/>
                  <c:y val="0.1386465946525219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3"/>
              <c:layout>
                <c:manualLayout>
                  <c:x val="-0.24491620557775767"/>
                  <c:y val="7.85538525757144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4"/>
              <c:layout>
                <c:manualLayout>
                  <c:x val="-0.19850902293908404"/>
                  <c:y val="-0.1089813089372113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5"/>
              <c:layout>
                <c:manualLayout>
                  <c:x val="-3.1553256085727094E-2"/>
                  <c:y val="9.847427342598564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6"/>
              <c:layout>
                <c:manualLayout>
                  <c:x val="-0.12628542437394083"/>
                  <c:y val="0.1461922703694609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7"/>
              <c:layout>
                <c:manualLayout>
                  <c:x val="-0.20497921328299237"/>
                  <c:y val="8.1854188558256723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uk-UA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</c:dLbls>
          <c:cat>
            <c:strRef>
              <c:f>Аркуш1!$A$3:$A$21</c:f>
              <c:strCache>
                <c:ptCount val="19"/>
                <c:pt idx="0">
                  <c:v>Сiльське господарство, лiсове господарство та рибне господарство</c:v>
                </c:pt>
                <c:pt idx="1">
                  <c:v>Добувна промисловiсть i розроблення кар'єрiв</c:v>
                </c:pt>
                <c:pt idx="2">
                  <c:v>Переробна промисловiсть</c:v>
                </c:pt>
                <c:pt idx="3">
                  <c:v>Постачання електроенергiї, газу, пари та кондицiйованого повiтря</c:v>
                </c:pt>
                <c:pt idx="4">
                  <c:v>Водопостачання; каналiзацiя, поводження з вiдходами</c:v>
                </c:pt>
                <c:pt idx="5">
                  <c:v>Будiвництво</c:v>
                </c:pt>
                <c:pt idx="6">
                  <c:v>Оптова та роздрiбна торгiвля; ремонт автотранспортних засобiв i мотоциклiв</c:v>
                </c:pt>
                <c:pt idx="7">
                  <c:v>Транспорт, складське господарство, поштова та кур'єрська дiяльнiсть</c:v>
                </c:pt>
                <c:pt idx="8">
                  <c:v>Тимчасове розмiщування й органiзацiя харчування</c:v>
                </c:pt>
                <c:pt idx="9">
                  <c:v>Iнформацiя та телекомунiкацiї</c:v>
                </c:pt>
                <c:pt idx="10">
                  <c:v>Фiнансова та страхова дiяльнiсть</c:v>
                </c:pt>
                <c:pt idx="11">
                  <c:v>Операцiї з нерухомим майном</c:v>
                </c:pt>
                <c:pt idx="12">
                  <c:v>Професiйна, наукова та технiчна дiяльнiсть</c:v>
                </c:pt>
                <c:pt idx="13">
                  <c:v>Дiяльнiсть у сферi адмiнiстративного та допомiжного обслуговування</c:v>
                </c:pt>
                <c:pt idx="14">
                  <c:v>Державне управлiння й оборона; обов'язкове соцiальне страхування</c:v>
                </c:pt>
                <c:pt idx="15">
                  <c:v>Освiта</c:v>
                </c:pt>
                <c:pt idx="16">
                  <c:v>Охорона здоров'я та надання соцiальної допомоги</c:v>
                </c:pt>
                <c:pt idx="17">
                  <c:v>Мистецтво, спорт, розваги та вiдпочинок</c:v>
                </c:pt>
                <c:pt idx="18">
                  <c:v>Надання iнших видiв послуг</c:v>
                </c:pt>
              </c:strCache>
            </c:strRef>
          </c:cat>
          <c:val>
            <c:numRef>
              <c:f>Аркуш1!$B$3:$B$21</c:f>
              <c:numCache>
                <c:formatCode>#,##0.0</c:formatCode>
                <c:ptCount val="19"/>
                <c:pt idx="0">
                  <c:v>4555.8668421679831</c:v>
                </c:pt>
                <c:pt idx="1">
                  <c:v>2189.3399309864053</c:v>
                </c:pt>
                <c:pt idx="2">
                  <c:v>306610.50208196172</c:v>
                </c:pt>
                <c:pt idx="3">
                  <c:v>42723.201444881212</c:v>
                </c:pt>
                <c:pt idx="4">
                  <c:v>18284.390507028089</c:v>
                </c:pt>
                <c:pt idx="5">
                  <c:v>71634.579732133119</c:v>
                </c:pt>
                <c:pt idx="6">
                  <c:v>108122.69582758496</c:v>
                </c:pt>
                <c:pt idx="7">
                  <c:v>44888.060089515187</c:v>
                </c:pt>
                <c:pt idx="8">
                  <c:v>7196.7972018219716</c:v>
                </c:pt>
                <c:pt idx="9">
                  <c:v>29101.83495860931</c:v>
                </c:pt>
                <c:pt idx="10">
                  <c:v>52773.513332445269</c:v>
                </c:pt>
                <c:pt idx="11">
                  <c:v>11251.775972194788</c:v>
                </c:pt>
                <c:pt idx="12">
                  <c:v>49531.099354263417</c:v>
                </c:pt>
                <c:pt idx="13">
                  <c:v>28351.666027409246</c:v>
                </c:pt>
                <c:pt idx="14">
                  <c:v>640914.6</c:v>
                </c:pt>
                <c:pt idx="15">
                  <c:v>281291.18247660674</c:v>
                </c:pt>
                <c:pt idx="16">
                  <c:v>297434.78797378601</c:v>
                </c:pt>
                <c:pt idx="17">
                  <c:v>21032.42171009149</c:v>
                </c:pt>
                <c:pt idx="18">
                  <c:v>14029.773720616891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9206528"/>
        <c:axId val="163534464"/>
      </c:barChart>
      <c:valAx>
        <c:axId val="163534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89206528"/>
        <c:crosses val="autoZero"/>
        <c:crossBetween val="between"/>
      </c:valAx>
      <c:catAx>
        <c:axId val="189206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635344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uk-UA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54337006189926E-2"/>
          <c:y val="5.8327671949213324E-2"/>
          <c:w val="0.88965706993244431"/>
          <c:h val="0.70709028290594611"/>
        </c:manualLayout>
      </c:layout>
      <c:lineChart>
        <c:grouping val="standard"/>
        <c:varyColors val="0"/>
        <c:ser>
          <c:idx val="0"/>
          <c:order val="0"/>
          <c:tx>
            <c:strRef>
              <c:f>'2020'!$B$10:$C$10</c:f>
              <c:strCache>
                <c:ptCount val="1"/>
                <c:pt idx="0">
                  <c:v>Припинено діяльність ФОП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0285392266808326E-2"/>
                  <c:y val="4.094314027641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36-4099-8030-905E4DE0961D}"/>
                </c:ext>
              </c:extLst>
            </c:dLbl>
            <c:dLbl>
              <c:idx val="1"/>
              <c:layout>
                <c:manualLayout>
                  <c:x val="-1.2260894147051737E-2"/>
                  <c:y val="-3.8963598823256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36-4099-8030-905E4DE0961D}"/>
                </c:ext>
              </c:extLst>
            </c:dLbl>
            <c:dLbl>
              <c:idx val="2"/>
              <c:layout>
                <c:manualLayout>
                  <c:x val="-2.0357404813006168E-2"/>
                  <c:y val="-6.6660355432257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36-4099-8030-905E4DE0961D}"/>
                </c:ext>
              </c:extLst>
            </c:dLbl>
            <c:dLbl>
              <c:idx val="3"/>
              <c:layout>
                <c:manualLayout>
                  <c:x val="-9.6596277006294456E-3"/>
                  <c:y val="-7.0053649996921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36-4099-8030-905E4DE0961D}"/>
                </c:ext>
              </c:extLst>
            </c:dLbl>
            <c:dLbl>
              <c:idx val="4"/>
              <c:layout>
                <c:manualLayout>
                  <c:x val="-6.037233855438388E-3"/>
                  <c:y val="4.503496858929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36-4099-8030-905E4DE0961D}"/>
                </c:ext>
              </c:extLst>
            </c:dLbl>
            <c:dLbl>
              <c:idx val="5"/>
              <c:layout>
                <c:manualLayout>
                  <c:x val="8.8921471413187932E-4"/>
                  <c:y val="2.0489548367313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36-4099-8030-905E4DE0961D}"/>
                </c:ext>
              </c:extLst>
            </c:dLbl>
            <c:dLbl>
              <c:idx val="6"/>
              <c:layout>
                <c:manualLayout>
                  <c:x val="-8.8545073666182854E-17"/>
                  <c:y val="3.7529140491076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36-4099-8030-905E4DE0961D}"/>
                </c:ext>
              </c:extLst>
            </c:dLbl>
            <c:dLbl>
              <c:idx val="7"/>
              <c:layout>
                <c:manualLayout>
                  <c:x val="-1.2074467710876775E-3"/>
                  <c:y val="1.5011656196430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36-4099-8030-905E4DE0961D}"/>
                </c:ext>
              </c:extLst>
            </c:dLbl>
            <c:dLbl>
              <c:idx val="8"/>
              <c:layout>
                <c:manualLayout>
                  <c:x val="0"/>
                  <c:y val="4.8787882638399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A36-4099-8030-905E4DE0961D}"/>
                </c:ext>
              </c:extLst>
            </c:dLbl>
            <c:dLbl>
              <c:idx val="9"/>
              <c:layout>
                <c:manualLayout>
                  <c:x val="0"/>
                  <c:y val="4.5034968589291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A36-4099-8030-905E4DE0961D}"/>
                </c:ext>
              </c:extLst>
            </c:dLbl>
            <c:dLbl>
              <c:idx val="11"/>
              <c:layout>
                <c:manualLayout>
                  <c:x val="-4.3470351053683548E-2"/>
                  <c:y val="-2.6000371222685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A36-4099-8030-905E4DE096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'2020'!$D$9:$O$9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'2020'!$D$10:$O$10</c:f>
              <c:numCache>
                <c:formatCode>General</c:formatCode>
                <c:ptCount val="12"/>
                <c:pt idx="0">
                  <c:v>186</c:v>
                </c:pt>
                <c:pt idx="1">
                  <c:v>150</c:v>
                </c:pt>
                <c:pt idx="2">
                  <c:v>106</c:v>
                </c:pt>
                <c:pt idx="3">
                  <c:v>102</c:v>
                </c:pt>
                <c:pt idx="4">
                  <c:v>135</c:v>
                </c:pt>
                <c:pt idx="5">
                  <c:v>177</c:v>
                </c:pt>
                <c:pt idx="6">
                  <c:v>183</c:v>
                </c:pt>
                <c:pt idx="7">
                  <c:v>73</c:v>
                </c:pt>
                <c:pt idx="8">
                  <c:v>219</c:v>
                </c:pt>
                <c:pt idx="9">
                  <c:v>247</c:v>
                </c:pt>
                <c:pt idx="10">
                  <c:v>250</c:v>
                </c:pt>
                <c:pt idx="11">
                  <c:v>283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5A36-4099-8030-905E4DE0961D}"/>
            </c:ext>
          </c:extLst>
        </c:ser>
        <c:ser>
          <c:idx val="1"/>
          <c:order val="1"/>
          <c:tx>
            <c:strRef>
              <c:f>'2020'!$B$11:$C$11</c:f>
              <c:strCache>
                <c:ptCount val="1"/>
                <c:pt idx="0">
                  <c:v>Зареєстровано ФОП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635408240281761E-3"/>
                  <c:y val="-4.8709466897346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A36-4099-8030-905E4DE0961D}"/>
                </c:ext>
              </c:extLst>
            </c:dLbl>
            <c:dLbl>
              <c:idx val="1"/>
              <c:layout>
                <c:manualLayout>
                  <c:x val="-1.4489361253052131E-2"/>
                  <c:y val="-3.7529140491076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A36-4099-8030-905E4DE0961D}"/>
                </c:ext>
              </c:extLst>
            </c:dLbl>
            <c:dLbl>
              <c:idx val="2"/>
              <c:layout>
                <c:manualLayout>
                  <c:x val="1.2074467710876775E-3"/>
                  <c:y val="-2.6270398343753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A36-4099-8030-905E4DE0961D}"/>
                </c:ext>
              </c:extLst>
            </c:dLbl>
            <c:dLbl>
              <c:idx val="3"/>
              <c:layout>
                <c:manualLayout>
                  <c:x val="6.9785203584185806E-3"/>
                  <c:y val="1.15215131994068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A36-4099-8030-905E4DE0961D}"/>
                </c:ext>
              </c:extLst>
            </c:dLbl>
            <c:dLbl>
              <c:idx val="4"/>
              <c:layout>
                <c:manualLayout>
                  <c:x val="-9.6595741687014198E-3"/>
                  <c:y val="-3.0023312392860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A36-4099-8030-905E4DE0961D}"/>
                </c:ext>
              </c:extLst>
            </c:dLbl>
            <c:dLbl>
              <c:idx val="5"/>
              <c:layout>
                <c:manualLayout>
                  <c:x val="-3.5140642726316701E-2"/>
                  <c:y val="-0.117201553826568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A36-4099-8030-905E4DE0961D}"/>
                </c:ext>
              </c:extLst>
            </c:dLbl>
            <c:dLbl>
              <c:idx val="6"/>
              <c:layout>
                <c:manualLayout>
                  <c:x val="-8.8545073666182854E-17"/>
                  <c:y val="-4.1282054540183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A36-4099-8030-905E4DE0961D}"/>
                </c:ext>
              </c:extLst>
            </c:dLbl>
            <c:dLbl>
              <c:idx val="7"/>
              <c:layout>
                <c:manualLayout>
                  <c:x val="-4.4072177126926307E-2"/>
                  <c:y val="-7.9250646413207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A36-4099-8030-905E4DE0961D}"/>
                </c:ext>
              </c:extLst>
            </c:dLbl>
            <c:dLbl>
              <c:idx val="8"/>
              <c:layout>
                <c:manualLayout>
                  <c:x val="-3.4822272637074006E-2"/>
                  <c:y val="-2.2129341139164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A36-4099-8030-905E4DE0961D}"/>
                </c:ext>
              </c:extLst>
            </c:dLbl>
            <c:dLbl>
              <c:idx val="9"/>
              <c:layout>
                <c:manualLayout>
                  <c:x val="0"/>
                  <c:y val="-3.0023312392861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A36-4099-8030-905E4DE0961D}"/>
                </c:ext>
              </c:extLst>
            </c:dLbl>
            <c:dLbl>
              <c:idx val="11"/>
              <c:layout>
                <c:manualLayout>
                  <c:x val="-1.0875468211174525E-2"/>
                  <c:y val="6.53910403926419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A36-4099-8030-905E4DE096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'2020'!$D$9:$O$9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'2020'!$D$11:$O$11</c:f>
              <c:numCache>
                <c:formatCode>General</c:formatCode>
                <c:ptCount val="12"/>
                <c:pt idx="0">
                  <c:v>186</c:v>
                </c:pt>
                <c:pt idx="1">
                  <c:v>306</c:v>
                </c:pt>
                <c:pt idx="2">
                  <c:v>153</c:v>
                </c:pt>
                <c:pt idx="3">
                  <c:v>41</c:v>
                </c:pt>
                <c:pt idx="4">
                  <c:v>136</c:v>
                </c:pt>
                <c:pt idx="5">
                  <c:v>186</c:v>
                </c:pt>
                <c:pt idx="6">
                  <c:v>212</c:v>
                </c:pt>
                <c:pt idx="7">
                  <c:v>119</c:v>
                </c:pt>
                <c:pt idx="8">
                  <c:v>316</c:v>
                </c:pt>
                <c:pt idx="9">
                  <c:v>390</c:v>
                </c:pt>
                <c:pt idx="10">
                  <c:v>307</c:v>
                </c:pt>
                <c:pt idx="11">
                  <c:v>207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7-5A36-4099-8030-905E4DE09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902592"/>
        <c:axId val="189641792"/>
      </c:lineChart>
      <c:dateAx>
        <c:axId val="12990259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89641792"/>
        <c:crosses val="autoZero"/>
        <c:auto val="1"/>
        <c:lblOffset val="100"/>
        <c:baseTimeUnit val="months"/>
      </c:dateAx>
      <c:valAx>
        <c:axId val="18964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99025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uk-UA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54337006189926E-2"/>
          <c:y val="5.8327671949213324E-2"/>
          <c:w val="0.92624292510413497"/>
          <c:h val="0.75267539346023771"/>
        </c:manualLayout>
      </c:layout>
      <c:lineChart>
        <c:grouping val="standard"/>
        <c:varyColors val="0"/>
        <c:ser>
          <c:idx val="0"/>
          <c:order val="0"/>
          <c:tx>
            <c:strRef>
              <c:f>'2020'!$B$15</c:f>
              <c:strCache>
                <c:ptCount val="1"/>
                <c:pt idx="0">
                  <c:v>Припинено діяльність ЮО</c:v>
                </c:pt>
              </c:strCache>
            </c:strRef>
          </c:tx>
          <c:spPr>
            <a:ln w="28575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77274026897828E-2"/>
                  <c:y val="-6.9395355650010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A1-40A2-8810-8025A14801D6}"/>
                </c:ext>
              </c:extLst>
            </c:dLbl>
            <c:dLbl>
              <c:idx val="1"/>
              <c:layout>
                <c:manualLayout>
                  <c:x val="-1.3364610308272948E-2"/>
                  <c:y val="-7.06535425261731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A1-40A2-8810-8025A14801D6}"/>
                </c:ext>
              </c:extLst>
            </c:dLbl>
            <c:dLbl>
              <c:idx val="2"/>
              <c:layout>
                <c:manualLayout>
                  <c:x val="-4.2338936943926792E-2"/>
                  <c:y val="-6.6598751661883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A1-40A2-8810-8025A14801D6}"/>
                </c:ext>
              </c:extLst>
            </c:dLbl>
            <c:dLbl>
              <c:idx val="3"/>
              <c:layout>
                <c:manualLayout>
                  <c:x val="-9.6595741687014198E-3"/>
                  <c:y val="2.2517484294645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A1-40A2-8810-8025A14801D6}"/>
                </c:ext>
              </c:extLst>
            </c:dLbl>
            <c:dLbl>
              <c:idx val="4"/>
              <c:layout>
                <c:manualLayout>
                  <c:x val="-1.9191926665236274E-2"/>
                  <c:y val="-6.9151970397336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A1-40A2-8810-8025A14801D6}"/>
                </c:ext>
              </c:extLst>
            </c:dLbl>
            <c:dLbl>
              <c:idx val="5"/>
              <c:layout>
                <c:manualLayout>
                  <c:x val="-4.9931563098822816E-2"/>
                  <c:y val="2.3317142711572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A1-40A2-8810-8025A14801D6}"/>
                </c:ext>
              </c:extLst>
            </c:dLbl>
            <c:dLbl>
              <c:idx val="6"/>
              <c:layout>
                <c:manualLayout>
                  <c:x val="-8.8545073666182854E-17"/>
                  <c:y val="3.7529140491076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BA1-40A2-8810-8025A14801D6}"/>
                </c:ext>
              </c:extLst>
            </c:dLbl>
            <c:dLbl>
              <c:idx val="7"/>
              <c:layout>
                <c:manualLayout>
                  <c:x val="-1.2074467710876775E-3"/>
                  <c:y val="1.5011656196430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BA1-40A2-8810-8025A14801D6}"/>
                </c:ext>
              </c:extLst>
            </c:dLbl>
            <c:dLbl>
              <c:idx val="8"/>
              <c:layout>
                <c:manualLayout>
                  <c:x val="0"/>
                  <c:y val="4.8787882638399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BA1-40A2-8810-8025A14801D6}"/>
                </c:ext>
              </c:extLst>
            </c:dLbl>
            <c:dLbl>
              <c:idx val="9"/>
              <c:layout>
                <c:manualLayout>
                  <c:x val="0"/>
                  <c:y val="4.5034968589291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BA1-40A2-8810-8025A14801D6}"/>
                </c:ext>
              </c:extLst>
            </c:dLbl>
            <c:dLbl>
              <c:idx val="11"/>
              <c:layout>
                <c:manualLayout>
                  <c:x val="-7.2503020245565384E-3"/>
                  <c:y val="1.8701189160025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BA1-40A2-8810-8025A1480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'2020'!$D$9:$O$9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'2020'!$D$15:$O$15</c:f>
              <c:numCache>
                <c:formatCode>General</c:formatCode>
                <c:ptCount val="12"/>
                <c:pt idx="0">
                  <c:v>7</c:v>
                </c:pt>
                <c:pt idx="1">
                  <c:v>9</c:v>
                </c:pt>
                <c:pt idx="2">
                  <c:v>7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  <c:pt idx="6">
                  <c:v>1</c:v>
                </c:pt>
                <c:pt idx="7">
                  <c:v>2</c:v>
                </c:pt>
                <c:pt idx="8">
                  <c:v>8</c:v>
                </c:pt>
                <c:pt idx="9">
                  <c:v>6</c:v>
                </c:pt>
                <c:pt idx="10">
                  <c:v>11</c:v>
                </c:pt>
                <c:pt idx="11">
                  <c:v>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2BA1-40A2-8810-8025A14801D6}"/>
            </c:ext>
          </c:extLst>
        </c:ser>
        <c:ser>
          <c:idx val="1"/>
          <c:order val="1"/>
          <c:tx>
            <c:strRef>
              <c:f>'2020'!$B$16</c:f>
              <c:strCache>
                <c:ptCount val="1"/>
                <c:pt idx="0">
                  <c:v>Зареєстровано ЮО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5116767636910952E-2"/>
                  <c:y val="-7.1475394420740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BA1-40A2-8810-8025A14801D6}"/>
                </c:ext>
              </c:extLst>
            </c:dLbl>
            <c:dLbl>
              <c:idx val="1"/>
              <c:layout>
                <c:manualLayout>
                  <c:x val="-2.6642141660046432E-2"/>
                  <c:y val="-6.0746452629284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BA1-40A2-8810-8025A14801D6}"/>
                </c:ext>
              </c:extLst>
            </c:dLbl>
            <c:dLbl>
              <c:idx val="2"/>
              <c:layout>
                <c:manualLayout>
                  <c:x val="-6.1987011647336734E-2"/>
                  <c:y val="-3.20745291767156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BA1-40A2-8810-8025A14801D6}"/>
                </c:ext>
              </c:extLst>
            </c:dLbl>
            <c:dLbl>
              <c:idx val="3"/>
              <c:layout>
                <c:manualLayout>
                  <c:x val="-9.4238240087793617E-3"/>
                  <c:y val="-2.4902489237751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BA1-40A2-8810-8025A14801D6}"/>
                </c:ext>
              </c:extLst>
            </c:dLbl>
            <c:dLbl>
              <c:idx val="4"/>
              <c:layout>
                <c:manualLayout>
                  <c:x val="-9.6595741687014198E-3"/>
                  <c:y val="-3.0023312392860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BA1-40A2-8810-8025A14801D6}"/>
                </c:ext>
              </c:extLst>
            </c:dLbl>
            <c:dLbl>
              <c:idx val="5"/>
              <c:layout>
                <c:manualLayout>
                  <c:x val="-3.0113934960810065E-2"/>
                  <c:y val="-4.3850519001284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BA1-40A2-8810-8025A14801D6}"/>
                </c:ext>
              </c:extLst>
            </c:dLbl>
            <c:dLbl>
              <c:idx val="6"/>
              <c:layout>
                <c:manualLayout>
                  <c:x val="-8.8545073666182854E-17"/>
                  <c:y val="-4.1282054540183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2BA1-40A2-8810-8025A14801D6}"/>
                </c:ext>
              </c:extLst>
            </c:dLbl>
            <c:dLbl>
              <c:idx val="7"/>
              <c:layout>
                <c:manualLayout>
                  <c:x val="-2.4166835240754202E-2"/>
                  <c:y val="-0.101405370457499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BA1-40A2-8810-8025A14801D6}"/>
                </c:ext>
              </c:extLst>
            </c:dLbl>
            <c:dLbl>
              <c:idx val="8"/>
              <c:layout>
                <c:manualLayout>
                  <c:x val="-2.4148935421753549E-3"/>
                  <c:y val="-4.1282054540183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BA1-40A2-8810-8025A14801D6}"/>
                </c:ext>
              </c:extLst>
            </c:dLbl>
            <c:dLbl>
              <c:idx val="9"/>
              <c:layout>
                <c:manualLayout>
                  <c:x val="0"/>
                  <c:y val="-3.0023312392861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2BA1-40A2-8810-8025A14801D6}"/>
                </c:ext>
              </c:extLst>
            </c:dLbl>
            <c:dLbl>
              <c:idx val="11"/>
              <c:layout>
                <c:manualLayout>
                  <c:x val="-1.0875453036834674E-2"/>
                  <c:y val="-4.1142616152055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BA1-40A2-8810-8025A1480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'2020'!$D$9:$O$9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'2020'!$D$16:$O$16</c:f>
              <c:numCache>
                <c:formatCode>General</c:formatCode>
                <c:ptCount val="12"/>
                <c:pt idx="0">
                  <c:v>45</c:v>
                </c:pt>
                <c:pt idx="1">
                  <c:v>46</c:v>
                </c:pt>
                <c:pt idx="2">
                  <c:v>36</c:v>
                </c:pt>
                <c:pt idx="3">
                  <c:v>31</c:v>
                </c:pt>
                <c:pt idx="4">
                  <c:v>22</c:v>
                </c:pt>
                <c:pt idx="5">
                  <c:v>34</c:v>
                </c:pt>
                <c:pt idx="6">
                  <c:v>54</c:v>
                </c:pt>
                <c:pt idx="7">
                  <c:v>24</c:v>
                </c:pt>
                <c:pt idx="8">
                  <c:v>49</c:v>
                </c:pt>
                <c:pt idx="9">
                  <c:v>31</c:v>
                </c:pt>
                <c:pt idx="10">
                  <c:v>22</c:v>
                </c:pt>
                <c:pt idx="11">
                  <c:v>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7-2BA1-40A2-8810-8025A1480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9918976"/>
        <c:axId val="189644096"/>
      </c:lineChart>
      <c:dateAx>
        <c:axId val="12991897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89644096"/>
        <c:crosses val="autoZero"/>
        <c:auto val="1"/>
        <c:lblOffset val="100"/>
        <c:baseTimeUnit val="months"/>
      </c:dateAx>
      <c:valAx>
        <c:axId val="189644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991897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/>
      </a:pPr>
      <a:endParaRPr lang="uk-UA"/>
    </a:p>
  </c:txPr>
  <c:externalData r:id="rId1">
    <c:autoUpdate val="0"/>
  </c:externalData>
</c:chartSpac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0.01029</cdr:x>
      <cdr:y>0</cdr:y>
    </cdr:from>
    <cdr:to>
      <cdr:x>0.92889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7815" y="-1124744"/>
          <a:ext cx="6945388" cy="472233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19413" cy="4951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1"/>
            <a:ext cx="2919412" cy="4951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E1F3E-B425-472D-B69D-B5B68CFB0DF9}" type="datetimeFigureOut">
              <a:rPr lang="uk-UA" smtClean="0"/>
              <a:t>23.03.2021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371172"/>
            <a:ext cx="2919413" cy="4951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172"/>
            <a:ext cx="2919412" cy="4951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2FAE9-95F1-4A99-86B1-CE51AB47143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71165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6" y="0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47AEB-E6AD-497F-A2FC-7B5995F18A93}" type="datetimeFigureOut">
              <a:rPr lang="uk-UA" smtClean="0"/>
              <a:t>23.03.2021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8"/>
            <a:ext cx="5388610" cy="443984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6" y="9371285"/>
            <a:ext cx="2918831" cy="4933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F72AE-C468-4CF5-BE0A-EC767F2F048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80946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7683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298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84064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19186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91010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3784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5045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397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65E7E-861A-4C51-AE05-F3FF827F2595}" type="datetime1">
              <a:rPr lang="uk-UA" smtClean="0"/>
              <a:t>23.03.2021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FD87-FA9E-4FA9-9BED-2CB73145826B}" type="datetime1">
              <a:rPr lang="uk-UA" smtClean="0"/>
              <a:t>23.03.2021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6DFF1-205F-4CC8-8E37-567C9FF8D157}" type="datetime1">
              <a:rPr lang="uk-UA" smtClean="0"/>
              <a:t>23.03.2021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D77DD-0C71-4332-90E0-CB0DDDDD537B}" type="datetime1">
              <a:rPr lang="uk-UA" smtClean="0"/>
              <a:t>23.03.2021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59B0-EBD2-4CDA-A1FF-F5B5AB70637C}" type="datetime1">
              <a:rPr lang="uk-UA" smtClean="0"/>
              <a:t>23.03.2021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6C157-2C7A-4C22-B592-989441ED7617}" type="datetime1">
              <a:rPr lang="uk-UA" smtClean="0"/>
              <a:t>23.03.2021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D72D3-8DA6-48AF-BA41-F913922CC1A4}" type="datetime1">
              <a:rPr lang="uk-UA" smtClean="0"/>
              <a:t>23.03.2021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390CA-9F3F-4F18-8C3E-775C8E5721C7}" type="datetime1">
              <a:rPr lang="uk-UA" smtClean="0"/>
              <a:t>23.03.2021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9BE69-D361-42F8-80CA-64CD09C425A8}" type="datetime1">
              <a:rPr lang="uk-UA" smtClean="0"/>
              <a:t>23.03.2021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F27E3-CA97-4BDE-988D-F7EF53DA6A40}" type="datetime1">
              <a:rPr lang="uk-UA" smtClean="0"/>
              <a:t>23.03.2021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9CE02-3DB7-4C55-9BE1-3011BD4CE574}" type="datetime1">
              <a:rPr lang="uk-UA" smtClean="0"/>
              <a:t>23.03.2021</a:t>
            </a:fld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A088E01-CF2D-4934-94E0-2F8BB9F3BC37}" type="slidenum">
              <a:rPr lang="uk-UA" smtClean="0"/>
              <a:t>‹№›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FBB2A0B-1BF6-43CE-A6B0-D2222961F62B}" type="datetime1">
              <a:rPr lang="uk-UA" smtClean="0"/>
              <a:t>23.03.2021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bc.regulation.gov.ua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rol.ua/index.php?page=shop.product_details&amp;flypage=garden_flypage.tpl&amp;product_id=291&amp;category_id=117&amp;option=com_virtuemart&amp;Itemid=71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://www.microl.ua/index.php?page=shop.product_details&amp;flypage=garden_flypage.tpl&amp;product_id=304&amp;category_id=26&amp;option=com_virtuemart&amp;Itemid=71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hyperlink" Target="https://www.mayer-kuvert-network.com/" TargetMode="Externa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808" y="332656"/>
            <a:ext cx="7543800" cy="1368152"/>
          </a:xfrm>
        </p:spPr>
        <p:txBody>
          <a:bodyPr/>
          <a:lstStyle/>
          <a:p>
            <a:r>
              <a:rPr lang="uk-UA" dirty="0" smtClean="0"/>
              <a:t>Інформація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844824"/>
            <a:ext cx="7396932" cy="1224136"/>
          </a:xfrm>
        </p:spPr>
        <p:txBody>
          <a:bodyPr>
            <a:normAutofit fontScale="92500"/>
          </a:bodyPr>
          <a:lstStyle/>
          <a:p>
            <a:r>
              <a:rPr lang="uk-UA" sz="3800" b="1" dirty="0" smtClean="0"/>
              <a:t>про </a:t>
            </a:r>
            <a:r>
              <a:rPr lang="uk-UA" sz="3800" b="1" dirty="0"/>
              <a:t>підсумки роботи промислових підприємств міста у</a:t>
            </a:r>
            <a:r>
              <a:rPr lang="uk-UA" sz="3800" b="1" dirty="0" smtClean="0"/>
              <a:t> 2020 році</a:t>
            </a:r>
            <a:endParaRPr lang="uk-UA" sz="3800" dirty="0"/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1</a:t>
            </a:fld>
            <a:endParaRPr lang="uk-UA"/>
          </a:p>
        </p:txBody>
      </p:sp>
      <p:pic>
        <p:nvPicPr>
          <p:cNvPr id="1332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1792"/>
            <a:ext cx="2987824" cy="270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3800"/>
            <a:ext cx="3384376" cy="26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33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51793"/>
            <a:ext cx="2088232" cy="270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19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10</a:t>
            </a:fld>
            <a:endParaRPr lang="uk-UA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5576" y="116632"/>
            <a:ext cx="7620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 smtClean="0">
                <a:solidFill>
                  <a:srgbClr val="0070C0"/>
                </a:solidFill>
              </a:rPr>
              <a:t>Динаміка реєстрації/припинення діяльності </a:t>
            </a:r>
          </a:p>
          <a:p>
            <a:pPr algn="ctr"/>
            <a:r>
              <a:rPr lang="uk-UA" sz="2400" dirty="0" smtClean="0">
                <a:solidFill>
                  <a:srgbClr val="0070C0"/>
                </a:solidFill>
              </a:rPr>
              <a:t>юридичних осіб за 2020 рік – 13679 ос.(+352 особи в 2020 році)</a:t>
            </a:r>
          </a:p>
          <a:p>
            <a:pPr algn="ctr"/>
            <a:r>
              <a:rPr lang="uk-UA" sz="2400" dirty="0" smtClean="0">
                <a:solidFill>
                  <a:srgbClr val="0070C0"/>
                </a:solidFill>
              </a:rPr>
              <a:t>			      (+ 446 осіб  у 2019 році)</a:t>
            </a:r>
            <a:endParaRPr lang="uk-UA" sz="2400" dirty="0">
              <a:solidFill>
                <a:srgbClr val="0070C0"/>
              </a:solidFill>
            </a:endParaRPr>
          </a:p>
        </p:txBody>
      </p:sp>
      <p:graphicFrame>
        <p:nvGraphicFramePr>
          <p:cNvPr id="7" name="Диаграмма 2"/>
          <p:cNvGraphicFramePr>
            <a:graphicFrameLocks/>
          </p:cNvGraphicFramePr>
          <p:nvPr/>
        </p:nvGraphicFramePr>
        <p:xfrm>
          <a:off x="811975" y="1171204"/>
          <a:ext cx="7520050" cy="4515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469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 smtClean="0"/>
              <a:t>Державний </a:t>
            </a:r>
            <a:r>
              <a:rPr lang="uk-UA" sz="2800" b="1" dirty="0" err="1"/>
              <a:t>інфо-сервіс</a:t>
            </a:r>
            <a:r>
              <a:rPr lang="uk-UA" sz="2800" b="1" dirty="0"/>
              <a:t> #</a:t>
            </a:r>
            <a:r>
              <a:rPr lang="en-US" sz="2800" b="1" dirty="0" err="1"/>
              <a:t>StartBusinessChallenge</a:t>
            </a:r>
            <a:endParaRPr lang="uk-UA" sz="2800" b="1" dirty="0"/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11</a:t>
            </a:fld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1556792"/>
            <a:ext cx="479107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53853" y="2060848"/>
            <a:ext cx="35283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Локалізовано </a:t>
            </a:r>
            <a:r>
              <a:rPr lang="uk-UA" sz="2000" dirty="0"/>
              <a:t>державний </a:t>
            </a:r>
            <a:r>
              <a:rPr lang="uk-UA" sz="2000" dirty="0" err="1"/>
              <a:t>онлайн-сервіс</a:t>
            </a:r>
            <a:r>
              <a:rPr lang="uk-UA" sz="2000" dirty="0"/>
              <a:t> #</a:t>
            </a:r>
            <a:r>
              <a:rPr lang="uk-UA" sz="2000" dirty="0" err="1"/>
              <a:t>StartBusinessChallenge</a:t>
            </a:r>
            <a:r>
              <a:rPr lang="uk-UA" sz="2000" dirty="0"/>
              <a:t> (</a:t>
            </a:r>
            <a:r>
              <a:rPr lang="uk-UA" sz="2000" u="sng" dirty="0">
                <a:hlinkClick r:id="rId3"/>
              </a:rPr>
              <a:t>https://sbc.regulation.gov.ua</a:t>
            </a:r>
            <a:r>
              <a:rPr lang="uk-UA" sz="2000" dirty="0"/>
              <a:t>), який безкоштовно надає повну та актуальну інформацію про те, як крок за кроком легально відкрити власну справу. </a:t>
            </a:r>
          </a:p>
        </p:txBody>
      </p:sp>
    </p:spTree>
    <p:extLst>
      <p:ext uri="{BB962C8B-B14F-4D97-AF65-F5344CB8AC3E}">
        <p14:creationId xmlns:p14="http://schemas.microsoft.com/office/powerpoint/2010/main" val="3262107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12</a:t>
            </a:fld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720"/>
            <a:ext cx="8460432" cy="509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07504" y="188640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cs typeface="Times New Roman" pitchFamily="18" charset="0"/>
              </a:rPr>
              <a:t>Сьогодні ресурс налічує 125 покрокових інструкцій для відкриття власної справи та 55 інструкцій для ведення бізнесу в умовах </a:t>
            </a:r>
            <a:r>
              <a:rPr lang="uk-UA" sz="2000" dirty="0" smtClean="0">
                <a:cs typeface="Times New Roman" pitchFamily="18" charset="0"/>
              </a:rPr>
              <a:t>карантину</a:t>
            </a:r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652899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13</a:t>
            </a:fld>
            <a:endParaRPr lang="uk-UA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99169"/>
            <a:ext cx="7236804" cy="421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539552" y="44624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cs typeface="Times New Roman" pitchFamily="18" charset="0"/>
              </a:rPr>
              <a:t>На першому етапі департаментом локалізовано 74 </a:t>
            </a:r>
            <a:r>
              <a:rPr lang="uk-UA" sz="2000" dirty="0" smtClean="0">
                <a:cs typeface="Times New Roman" pitchFamily="18" charset="0"/>
              </a:rPr>
              <a:t>кейси</a:t>
            </a:r>
          </a:p>
          <a:p>
            <a:r>
              <a:rPr lang="uk-UA" sz="2000" dirty="0" smtClean="0">
                <a:cs typeface="Times New Roman" pitchFamily="18" charset="0"/>
              </a:rPr>
              <a:t> </a:t>
            </a:r>
            <a:r>
              <a:rPr lang="uk-UA" sz="2000" dirty="0">
                <a:cs typeface="Times New Roman" pitchFamily="18" charset="0"/>
              </a:rPr>
              <a:t>Сервіс містить такі </a:t>
            </a:r>
            <a:r>
              <a:rPr lang="uk-UA" sz="2000" dirty="0" err="1">
                <a:cs typeface="Times New Roman" pitchFamily="18" charset="0"/>
              </a:rPr>
              <a:t>смарт-інструкції</a:t>
            </a:r>
            <a:r>
              <a:rPr lang="uk-UA" sz="2000" dirty="0">
                <a:cs typeface="Times New Roman" pitchFamily="18" charset="0"/>
              </a:rPr>
              <a:t>:</a:t>
            </a:r>
            <a:endParaRPr lang="uk-UA" sz="2000" b="1" dirty="0">
              <a:cs typeface="Times New Roman" pitchFamily="18" charset="0"/>
            </a:endParaRPr>
          </a:p>
          <a:p>
            <a:pPr lvl="0"/>
            <a:r>
              <a:rPr lang="uk-UA" sz="2000" dirty="0" smtClean="0">
                <a:cs typeface="Times New Roman" pitchFamily="18" charset="0"/>
              </a:rPr>
              <a:t>- як </a:t>
            </a:r>
            <a:r>
              <a:rPr lang="uk-UA" sz="2000" dirty="0">
                <a:cs typeface="Times New Roman" pitchFamily="18" charset="0"/>
              </a:rPr>
              <a:t>зареєструвати підприємство;</a:t>
            </a:r>
          </a:p>
          <a:p>
            <a:pPr lvl="0"/>
            <a:r>
              <a:rPr lang="uk-UA" sz="2000" dirty="0" smtClean="0">
                <a:cs typeface="Times New Roman" pitchFamily="18" charset="0"/>
              </a:rPr>
              <a:t>- які </a:t>
            </a:r>
            <a:r>
              <a:rPr lang="uk-UA" sz="2000" dirty="0">
                <a:cs typeface="Times New Roman" pitchFamily="18" charset="0"/>
              </a:rPr>
              <a:t>документи необхідно мати для ведення бізнесу та як їх отримати;</a:t>
            </a:r>
          </a:p>
          <a:p>
            <a:pPr lvl="0"/>
            <a:r>
              <a:rPr lang="uk-UA" sz="2000" dirty="0" smtClean="0">
                <a:cs typeface="Times New Roman" pitchFamily="18" charset="0"/>
              </a:rPr>
              <a:t>- куди </a:t>
            </a:r>
            <a:r>
              <a:rPr lang="uk-UA" sz="2000" dirty="0">
                <a:cs typeface="Times New Roman" pitchFamily="18" charset="0"/>
              </a:rPr>
              <a:t>і як можна поскаржитися, якщо необґрунтовано вимагають зайві папірці та відмовляють у видачі необхідних документів;</a:t>
            </a:r>
          </a:p>
          <a:p>
            <a:pPr lvl="0"/>
            <a:r>
              <a:rPr lang="uk-UA" sz="2000" dirty="0" smtClean="0">
                <a:cs typeface="Times New Roman" pitchFamily="18" charset="0"/>
              </a:rPr>
              <a:t>- які </a:t>
            </a:r>
            <a:r>
              <a:rPr lang="uk-UA" sz="2000" dirty="0">
                <a:cs typeface="Times New Roman" pitchFamily="18" charset="0"/>
              </a:rPr>
              <a:t>ще вимоги держава висуває до того чи іншого виду </a:t>
            </a:r>
            <a:r>
              <a:rPr lang="uk-UA" sz="2000" dirty="0" smtClean="0">
                <a:cs typeface="Times New Roman" pitchFamily="18" charset="0"/>
              </a:rPr>
              <a:t>діяльності</a:t>
            </a:r>
            <a:endParaRPr lang="uk-UA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89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14</a:t>
            </a:fld>
            <a:endParaRPr lang="uk-U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8316417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175" y="6267450"/>
            <a:ext cx="685226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611560" y="116632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cs typeface="Times New Roman" pitchFamily="18" charset="0"/>
              </a:rPr>
              <a:t>У довгостроковій перспективі такий функціонал допоможе бізнесу під час перевірок </a:t>
            </a:r>
          </a:p>
        </p:txBody>
      </p:sp>
    </p:spTree>
    <p:extLst>
      <p:ext uri="{BB962C8B-B14F-4D97-AF65-F5344CB8AC3E}">
        <p14:creationId xmlns:p14="http://schemas.microsoft.com/office/powerpoint/2010/main" val="3991811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15</a:t>
            </a:fld>
            <a:endParaRPr lang="uk-U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1" y="1305503"/>
            <a:ext cx="8468347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79512" y="33265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cs typeface="Times New Roman" pitchFamily="18" charset="0"/>
              </a:rPr>
              <a:t>Ми </a:t>
            </a:r>
            <a:r>
              <a:rPr lang="uk-UA" dirty="0">
                <a:cs typeface="Times New Roman" pitchFamily="18" charset="0"/>
              </a:rPr>
              <a:t>прописали вимоги та платежі, а також конкретні адреси та контакти установ, де можна пройти ту чи іншу процедуру в </a:t>
            </a:r>
            <a:r>
              <a:rPr lang="uk-UA" dirty="0" smtClean="0">
                <a:cs typeface="Times New Roman" pitchFamily="18" charset="0"/>
              </a:rPr>
              <a:t>Івано-Франківську</a:t>
            </a:r>
            <a:endParaRPr lang="uk-UA" dirty="0">
              <a:cs typeface="Times New Roman" pitchFamily="18" charset="0"/>
            </a:endParaRP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11101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1916832"/>
            <a:ext cx="7659687" cy="1168400"/>
          </a:xfrm>
        </p:spPr>
        <p:txBody>
          <a:bodyPr/>
          <a:lstStyle/>
          <a:p>
            <a:pPr algn="ctr"/>
            <a:r>
              <a:rPr lang="uk-UA" dirty="0"/>
              <a:t>Діяльність </a:t>
            </a:r>
            <a:r>
              <a:rPr lang="uk-UA" dirty="0" smtClean="0"/>
              <a:t>підприємств </a:t>
            </a:r>
            <a:r>
              <a:rPr lang="uk-UA" dirty="0"/>
              <a:t>основного кола</a:t>
            </a:r>
            <a:br>
              <a:rPr lang="uk-UA" dirty="0"/>
            </a:br>
            <a:endParaRPr lang="uk-UA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081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17</a:t>
            </a:fld>
            <a:endParaRPr lang="uk-UA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1560" y="116632"/>
            <a:ext cx="76200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b="1" dirty="0"/>
              <a:t>АТ «Івано-Франківський локомотиворемонтний завод»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5160" y="764704"/>
            <a:ext cx="74194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cs typeface="Times New Roman" pitchFamily="18" charset="0"/>
              </a:rPr>
              <a:t>За  </a:t>
            </a:r>
            <a:r>
              <a:rPr lang="uk-UA" dirty="0" smtClean="0">
                <a:cs typeface="Times New Roman" pitchFamily="18" charset="0"/>
              </a:rPr>
              <a:t>2020</a:t>
            </a:r>
            <a:r>
              <a:rPr lang="uk-UA" dirty="0">
                <a:cs typeface="Times New Roman" pitchFamily="18" charset="0"/>
              </a:rPr>
              <a:t> рік </a:t>
            </a:r>
            <a:r>
              <a:rPr lang="uk-UA" dirty="0" smtClean="0">
                <a:cs typeface="Times New Roman" pitchFamily="18" charset="0"/>
              </a:rPr>
              <a:t>підприємством виготовлено продукції суму </a:t>
            </a:r>
            <a:r>
              <a:rPr lang="uk-UA" b="1" dirty="0" smtClean="0">
                <a:cs typeface="Times New Roman" pitchFamily="18" charset="0"/>
              </a:rPr>
              <a:t>68</a:t>
            </a:r>
            <a:r>
              <a:rPr lang="uk-UA" b="1" dirty="0">
                <a:cs typeface="Times New Roman" pitchFamily="18" charset="0"/>
              </a:rPr>
              <a:t> </a:t>
            </a:r>
            <a:r>
              <a:rPr lang="uk-UA" b="1" dirty="0" smtClean="0">
                <a:cs typeface="Times New Roman" pitchFamily="18" charset="0"/>
              </a:rPr>
              <a:t>251,7 </a:t>
            </a:r>
            <a:r>
              <a:rPr lang="uk-UA" b="1" dirty="0">
                <a:cs typeface="Times New Roman" pitchFamily="18" charset="0"/>
              </a:rPr>
              <a:t>тис. грн. </a:t>
            </a:r>
            <a:r>
              <a:rPr lang="uk-UA" dirty="0" smtClean="0">
                <a:cs typeface="Times New Roman" pitchFamily="18" charset="0"/>
              </a:rPr>
              <a:t>Було відремонтовано: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>
                <a:cs typeface="Times New Roman" pitchFamily="18" charset="0"/>
              </a:rPr>
              <a:t>5 дизелів 12</a:t>
            </a:r>
            <a:r>
              <a:rPr lang="en-US" dirty="0" smtClean="0">
                <a:cs typeface="Times New Roman" pitchFamily="18" charset="0"/>
              </a:rPr>
              <a:t>VFE</a:t>
            </a:r>
            <a:r>
              <a:rPr lang="uk-UA" dirty="0" smtClean="0">
                <a:cs typeface="Times New Roman" pitchFamily="18" charset="0"/>
              </a:rPr>
              <a:t> на суму 9 399 </a:t>
            </a:r>
            <a:r>
              <a:rPr lang="uk-UA" dirty="0" err="1" smtClean="0">
                <a:cs typeface="Times New Roman" pitchFamily="18" charset="0"/>
              </a:rPr>
              <a:t>тис.грн</a:t>
            </a:r>
            <a:r>
              <a:rPr lang="uk-UA" dirty="0" smtClean="0">
                <a:cs typeface="Times New Roman" pitchFamily="18" charset="0"/>
              </a:rPr>
              <a:t>.;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>
                <a:cs typeface="Times New Roman" pitchFamily="18" charset="0"/>
              </a:rPr>
              <a:t>2 дизеля 6ЧН 21/21 на суму 1 550 </a:t>
            </a:r>
            <a:r>
              <a:rPr lang="uk-UA" dirty="0" err="1" smtClean="0">
                <a:cs typeface="Times New Roman" pitchFamily="18" charset="0"/>
              </a:rPr>
              <a:t>тис.грн</a:t>
            </a:r>
            <a:r>
              <a:rPr lang="uk-UA" dirty="0" smtClean="0">
                <a:cs typeface="Times New Roman" pitchFamily="18" charset="0"/>
              </a:rPr>
              <a:t>.;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>
                <a:cs typeface="Times New Roman" pitchFamily="18" charset="0"/>
              </a:rPr>
              <a:t>128 колісних пар на суму 43 599 </a:t>
            </a:r>
            <a:r>
              <a:rPr lang="uk-UA" dirty="0" err="1" smtClean="0">
                <a:cs typeface="Times New Roman" pitchFamily="18" charset="0"/>
              </a:rPr>
              <a:t>тис.грн</a:t>
            </a:r>
            <a:r>
              <a:rPr lang="uk-UA" dirty="0" smtClean="0">
                <a:cs typeface="Times New Roman" pitchFamily="18" charset="0"/>
              </a:rPr>
              <a:t>.;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>
                <a:cs typeface="Times New Roman" pitchFamily="18" charset="0"/>
              </a:rPr>
              <a:t>9 гідропередач на суму 6 425 </a:t>
            </a:r>
            <a:r>
              <a:rPr lang="uk-UA" dirty="0" err="1" smtClean="0">
                <a:cs typeface="Times New Roman" pitchFamily="18" charset="0"/>
              </a:rPr>
              <a:t>тис.грн</a:t>
            </a:r>
            <a:r>
              <a:rPr lang="uk-UA" dirty="0" smtClean="0">
                <a:cs typeface="Times New Roman" pitchFamily="18" charset="0"/>
              </a:rPr>
              <a:t>.;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>
                <a:cs typeface="Times New Roman" pitchFamily="18" charset="0"/>
              </a:rPr>
              <a:t>Інші вузли, агрегати на суму 7 278 </a:t>
            </a:r>
            <a:r>
              <a:rPr lang="uk-UA" dirty="0" err="1" smtClean="0">
                <a:cs typeface="Times New Roman" pitchFamily="18" charset="0"/>
              </a:rPr>
              <a:t>тис.грн</a:t>
            </a:r>
            <a:r>
              <a:rPr lang="uk-UA" dirty="0" smtClean="0">
                <a:cs typeface="Times New Roman" pitchFamily="18" charset="0"/>
              </a:rPr>
              <a:t>.</a:t>
            </a:r>
          </a:p>
          <a:p>
            <a:pPr algn="just"/>
            <a:r>
              <a:rPr lang="uk-UA" dirty="0" smtClean="0">
                <a:cs typeface="Times New Roman" pitchFamily="18" charset="0"/>
              </a:rPr>
              <a:t>Освоєно нові ринки збуту: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>
                <a:cs typeface="Times New Roman" pitchFamily="18" charset="0"/>
              </a:rPr>
              <a:t>відновлено виробництво колісних пар дрезин;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>
                <a:cs typeface="Times New Roman" pitchFamily="18" charset="0"/>
              </a:rPr>
              <a:t>розроблено </a:t>
            </a:r>
            <a:r>
              <a:rPr lang="uk-UA" dirty="0" err="1" smtClean="0">
                <a:cs typeface="Times New Roman" pitchFamily="18" charset="0"/>
              </a:rPr>
              <a:t>проєктну</a:t>
            </a:r>
            <a:r>
              <a:rPr lang="uk-UA" dirty="0" smtClean="0">
                <a:cs typeface="Times New Roman" pitchFamily="18" charset="0"/>
              </a:rPr>
              <a:t> документацію по модернізації дизель-поїздів;</a:t>
            </a:r>
          </a:p>
          <a:p>
            <a:pPr marL="285750" indent="-285750" algn="just">
              <a:buFontTx/>
              <a:buChar char="-"/>
            </a:pPr>
            <a:r>
              <a:rPr lang="uk-UA" dirty="0">
                <a:cs typeface="Times New Roman" pitchFamily="18" charset="0"/>
              </a:rPr>
              <a:t>розроблено </a:t>
            </a:r>
            <a:r>
              <a:rPr lang="uk-UA" dirty="0" err="1">
                <a:cs typeface="Times New Roman" pitchFamily="18" charset="0"/>
              </a:rPr>
              <a:t>проєктну</a:t>
            </a:r>
            <a:r>
              <a:rPr lang="uk-UA" dirty="0">
                <a:cs typeface="Times New Roman" pitchFamily="18" charset="0"/>
              </a:rPr>
              <a:t> документацію по </a:t>
            </a:r>
            <a:r>
              <a:rPr lang="uk-UA" dirty="0" smtClean="0">
                <a:cs typeface="Times New Roman" pitchFamily="18" charset="0"/>
              </a:rPr>
              <a:t>модернізації тепловоза.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4" y="3863270"/>
            <a:ext cx="3789508" cy="28421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140" y="3861048"/>
            <a:ext cx="3789508" cy="284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18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51156" y="260648"/>
            <a:ext cx="7259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 smtClean="0"/>
          </a:p>
          <a:p>
            <a:pPr algn="just"/>
            <a:r>
              <a:rPr lang="uk-UA" dirty="0">
                <a:cs typeface="Times New Roman" pitchFamily="18" charset="0"/>
              </a:rPr>
              <a:t>За результатами фінансово-господарської діяльності за </a:t>
            </a:r>
            <a:r>
              <a:rPr lang="uk-UA" dirty="0" smtClean="0">
                <a:cs typeface="Times New Roman" pitchFamily="18" charset="0"/>
              </a:rPr>
              <a:t>2020</a:t>
            </a:r>
            <a:r>
              <a:rPr lang="uk-UA" dirty="0">
                <a:cs typeface="Times New Roman" pitchFamily="18" charset="0"/>
              </a:rPr>
              <a:t> </a:t>
            </a:r>
            <a:r>
              <a:rPr lang="uk-UA" dirty="0" smtClean="0">
                <a:cs typeface="Times New Roman" pitchFamily="18" charset="0"/>
              </a:rPr>
              <a:t>рік </a:t>
            </a:r>
            <a:r>
              <a:rPr lang="uk-UA" dirty="0">
                <a:cs typeface="Times New Roman" pitchFamily="18" charset="0"/>
              </a:rPr>
              <a:t>АТ «ІФ ЛРЗ» нараховано податків до сплати в бюджети всіх рівнів на суму </a:t>
            </a:r>
            <a:r>
              <a:rPr lang="uk-UA" b="1" dirty="0" smtClean="0">
                <a:cs typeface="Times New Roman" pitchFamily="18" charset="0"/>
              </a:rPr>
              <a:t>23</a:t>
            </a:r>
            <a:r>
              <a:rPr lang="uk-UA" b="1" dirty="0">
                <a:cs typeface="Times New Roman" pitchFamily="18" charset="0"/>
              </a:rPr>
              <a:t> </a:t>
            </a:r>
            <a:r>
              <a:rPr lang="uk-UA" b="1" dirty="0" smtClean="0">
                <a:cs typeface="Times New Roman" pitchFamily="18" charset="0"/>
              </a:rPr>
              <a:t>312,5 </a:t>
            </a:r>
            <a:r>
              <a:rPr lang="uk-UA" b="1" dirty="0">
                <a:cs typeface="Times New Roman" pitchFamily="18" charset="0"/>
              </a:rPr>
              <a:t>тис. грн</a:t>
            </a:r>
            <a:r>
              <a:rPr lang="uk-UA" b="1" dirty="0" smtClean="0">
                <a:cs typeface="Times New Roman" pitchFamily="18" charset="0"/>
              </a:rPr>
              <a:t>.</a:t>
            </a:r>
          </a:p>
          <a:p>
            <a:pPr algn="just"/>
            <a:endParaRPr lang="uk-UA" b="1" dirty="0" smtClean="0">
              <a:cs typeface="Times New Roman" pitchFamily="18" charset="0"/>
            </a:endParaRPr>
          </a:p>
          <a:p>
            <a:pPr algn="just"/>
            <a:r>
              <a:rPr lang="uk-UA" dirty="0">
                <a:cs typeface="Times New Roman" pitchFamily="18" charset="0"/>
              </a:rPr>
              <a:t>Середньооблікова чисельність працюючих на кінець звітного періоду складає </a:t>
            </a:r>
            <a:r>
              <a:rPr lang="uk-UA" b="1" dirty="0" smtClean="0">
                <a:cs typeface="Times New Roman" pitchFamily="18" charset="0"/>
              </a:rPr>
              <a:t>219 осіб.</a:t>
            </a:r>
          </a:p>
          <a:p>
            <a:pPr algn="just"/>
            <a:endParaRPr lang="uk-UA" b="1" dirty="0" smtClean="0">
              <a:cs typeface="Times New Roman" pitchFamily="18" charset="0"/>
            </a:endParaRPr>
          </a:p>
          <a:p>
            <a:pPr algn="just"/>
            <a:r>
              <a:rPr lang="uk-UA" b="1" dirty="0" smtClean="0">
                <a:cs typeface="Times New Roman" pitchFamily="18" charset="0"/>
              </a:rPr>
              <a:t>Середньомісячна </a:t>
            </a:r>
            <a:r>
              <a:rPr lang="uk-UA" b="1" dirty="0">
                <a:cs typeface="Times New Roman" pitchFamily="18" charset="0"/>
              </a:rPr>
              <a:t>заробітна плата за </a:t>
            </a:r>
            <a:r>
              <a:rPr lang="uk-UA" b="1" dirty="0" smtClean="0">
                <a:cs typeface="Times New Roman" pitchFamily="18" charset="0"/>
              </a:rPr>
              <a:t>2020</a:t>
            </a:r>
            <a:r>
              <a:rPr lang="uk-UA" b="1" dirty="0">
                <a:cs typeface="Times New Roman" pitchFamily="18" charset="0"/>
              </a:rPr>
              <a:t> рік становить </a:t>
            </a:r>
            <a:r>
              <a:rPr lang="uk-UA" b="1" dirty="0" smtClean="0">
                <a:cs typeface="Times New Roman" pitchFamily="18" charset="0"/>
              </a:rPr>
              <a:t>10 850,4</a:t>
            </a:r>
            <a:r>
              <a:rPr lang="uk-UA" b="1" dirty="0">
                <a:cs typeface="Times New Roman" pitchFamily="18" charset="0"/>
              </a:rPr>
              <a:t> грн проти </a:t>
            </a:r>
            <a:r>
              <a:rPr lang="uk-UA" b="1" dirty="0" smtClean="0">
                <a:cs typeface="Times New Roman" pitchFamily="18" charset="0"/>
              </a:rPr>
              <a:t>9 702,2</a:t>
            </a:r>
            <a:r>
              <a:rPr lang="uk-UA" b="1" dirty="0">
                <a:cs typeface="Times New Roman" pitchFamily="18" charset="0"/>
              </a:rPr>
              <a:t> грн за </a:t>
            </a:r>
            <a:r>
              <a:rPr lang="uk-UA" b="1" dirty="0" smtClean="0">
                <a:cs typeface="Times New Roman" pitchFamily="18" charset="0"/>
              </a:rPr>
              <a:t>2019 </a:t>
            </a:r>
            <a:r>
              <a:rPr lang="uk-UA" b="1" dirty="0">
                <a:cs typeface="Times New Roman" pitchFamily="18" charset="0"/>
              </a:rPr>
              <a:t>рік.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6" y="3495585"/>
            <a:ext cx="3792000" cy="284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36" y="3497310"/>
            <a:ext cx="379199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0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19</a:t>
            </a:fld>
            <a:endParaRPr lang="uk-UA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96035" y="123968"/>
            <a:ext cx="7620000" cy="593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/>
              <a:t>ДП ВО «Карпати»</a:t>
            </a:r>
            <a:endParaRPr lang="uk-UA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41940" y="688380"/>
            <a:ext cx="7259960" cy="215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році на ДП ВО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«Карпати»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впроваджено масштабний </a:t>
            </a:r>
            <a:r>
              <a:rPr lang="uk-UA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OPEL </a:t>
            </a:r>
            <a:r>
              <a:rPr lang="en-US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Insigna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рамках якого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відкрито </a:t>
            </a:r>
            <a:r>
              <a:rPr lang="uk-UA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додаткову лінію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виробництва </a:t>
            </a:r>
            <a:r>
              <a:rPr lang="uk-UA" dirty="0" err="1">
                <a:ea typeface="Calibri" panose="020F0502020204030204" pitchFamily="34" charset="0"/>
                <a:cs typeface="Times New Roman" panose="02020603050405020304" pitchFamily="18" charset="0"/>
              </a:rPr>
              <a:t>електро-кабельникової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 продукції для автомобілів модифікації 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OPEL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та залучено 600 працівників.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Сума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освоєних коштів по </a:t>
            </a:r>
            <a:r>
              <a:rPr lang="uk-UA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проєкту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становить  </a:t>
            </a:r>
            <a:r>
              <a:rPr lang="uk-UA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5,4 млн грн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(близько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160 тис євро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), очікується збільшення обсягів виробництва орієнтовно на </a:t>
            </a:r>
            <a:r>
              <a:rPr lang="uk-UA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181 млн грн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(на 26%)</a:t>
            </a:r>
            <a:endParaRPr lang="uk-UA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Обновленный Opel Insignia: подкорректированная внешность и новые фа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78" y="2951086"/>
            <a:ext cx="601666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94783" y="476672"/>
            <a:ext cx="7620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000" b="1" dirty="0">
                <a:cs typeface="Times New Roman" panose="02020603050405020304" pitchFamily="18" charset="0"/>
              </a:rPr>
              <a:t>Обсяги </a:t>
            </a:r>
            <a:r>
              <a:rPr lang="uk-UA" sz="3000" b="1" dirty="0" smtClean="0">
                <a:cs typeface="Times New Roman" panose="02020603050405020304" pitchFamily="18" charset="0"/>
              </a:rPr>
              <a:t> реалізації  промислової  </a:t>
            </a:r>
            <a:r>
              <a:rPr lang="uk-UA" sz="3000" b="1" dirty="0">
                <a:cs typeface="Times New Roman" panose="02020603050405020304" pitchFamily="18" charset="0"/>
              </a:rPr>
              <a:t>продукції </a:t>
            </a:r>
            <a:endParaRPr lang="uk-UA" sz="3000" b="1" dirty="0" smtClean="0"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2</a:t>
            </a:fld>
            <a:endParaRPr lang="uk-UA"/>
          </a:p>
        </p:txBody>
      </p:sp>
      <p:graphicFrame>
        <p:nvGraphicFramePr>
          <p:cNvPr id="8" name="Діагра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203394"/>
              </p:ext>
            </p:extLst>
          </p:nvPr>
        </p:nvGraphicFramePr>
        <p:xfrm>
          <a:off x="965176" y="2060848"/>
          <a:ext cx="705678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965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20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26732"/>
            <a:ext cx="8064896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Станом </a:t>
            </a:r>
            <a:r>
              <a:rPr lang="uk-UA"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uk-UA" smtClean="0">
                <a:ea typeface="Calibri" panose="020F0502020204030204" pitchFamily="34" charset="0"/>
                <a:cs typeface="Times New Roman" panose="02020603050405020304" pitchFamily="18" charset="0"/>
              </a:rPr>
              <a:t>01.01.2021р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. чисельність працівників налічує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4130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осіб, середня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заробітна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плата складає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10 259 грн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Обсяг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реалізованої продукції ДП ВО «Карпати» за підсумками діяльності у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році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склав </a:t>
            </a:r>
            <a:r>
              <a:rPr lang="uk-UA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693,8 млн. грн.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(96,2% до минулого року або на 34,7 млн. </a:t>
            </a:r>
            <a:r>
              <a:rPr lang="uk-UA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грн.менше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uk-UA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Понад 99%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продукції реалізовується на експорт. </a:t>
            </a:r>
            <a:endParaRPr lang="uk-UA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 2020 році продовжено співпрацю з фірмою «</a:t>
            </a:r>
            <a:r>
              <a:rPr lang="uk-UA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Хатчінсон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 (Польща) з надання послуг з переробки сировини на загальну суму </a:t>
            </a:r>
            <a:r>
              <a:rPr lang="uk-UA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361 тис. Євро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та планується залучити 40 працівників.</a:t>
            </a:r>
            <a:endParaRPr lang="uk-UA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ДП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ВО «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Карпати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» є одним з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найбільших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платників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податків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міського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бюджету. За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2020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рік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сплачено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податків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до бюджету та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цільових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фондів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на суму 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201,1 млн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грн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955" y="3573016"/>
            <a:ext cx="4296477" cy="329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" y="3573016"/>
            <a:ext cx="4153098" cy="329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0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7964" y="188640"/>
            <a:ext cx="7620000" cy="1143000"/>
          </a:xfrm>
        </p:spPr>
        <p:txBody>
          <a:bodyPr/>
          <a:lstStyle/>
          <a:p>
            <a:pPr algn="ctr"/>
            <a:r>
              <a:rPr lang="uk-UA" sz="2800" b="1" dirty="0"/>
              <a:t>ТОВ </a:t>
            </a:r>
            <a:r>
              <a:rPr lang="uk-UA" sz="2800" b="1" dirty="0" smtClean="0"/>
              <a:t>«</a:t>
            </a:r>
            <a:r>
              <a:rPr lang="uk-UA" sz="2800" b="1" dirty="0" err="1" smtClean="0"/>
              <a:t>Інтелком</a:t>
            </a:r>
            <a:r>
              <a:rPr lang="uk-UA" sz="2800" b="1" dirty="0" smtClean="0"/>
              <a:t>» (ТМ «</a:t>
            </a:r>
            <a:r>
              <a:rPr lang="uk-UA" sz="2800" b="1" dirty="0" err="1" smtClean="0"/>
              <a:t>ТехноК</a:t>
            </a:r>
            <a:r>
              <a:rPr lang="uk-UA" sz="2800" b="1" dirty="0" smtClean="0"/>
              <a:t>»)</a:t>
            </a:r>
            <a:endParaRPr lang="uk-UA" sz="2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21</a:t>
            </a:fld>
            <a:endParaRPr lang="uk-UA"/>
          </a:p>
        </p:txBody>
      </p:sp>
      <p:sp>
        <p:nvSpPr>
          <p:cNvPr id="5" name="Прямокутник 4"/>
          <p:cNvSpPr/>
          <p:nvPr/>
        </p:nvSpPr>
        <p:spPr>
          <a:xfrm>
            <a:off x="251520" y="1061076"/>
            <a:ext cx="7992888" cy="274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За результатами діяльності підприємства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у 2020 році обсяг реалізації становить 224,7 </a:t>
            </a:r>
            <a:r>
              <a:rPr lang="uk-UA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млн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 грн.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, що у порівнянні з аналогічним періодом минулого року більше на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51,8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млн. 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грн., темп росту складає 133,0%. </a:t>
            </a:r>
            <a:endParaRPr lang="uk-UA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Чисельність працівників постійно зростає, станом на 01.01.2021р. чисельність працівників складає понад 280 осіб, у 2020 році на підприємстві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було </a:t>
            </a:r>
            <a:r>
              <a:rPr lang="uk-UA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працевлаштовано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 додатково 100 осіб.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solidFill>
                  <a:srgbClr val="1D212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Географія діяльності поширюється на країни Європи та СНД. Підприємство експортує у такі країни: Польща, Угорщина, Румунія, Грузія, Білорусія, Казахстан</a:t>
            </a:r>
            <a:r>
              <a:rPr lang="uk-UA" dirty="0" smtClean="0">
                <a:solidFill>
                  <a:srgbClr val="1D212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www.technoktoys.com/images/ckfinder/images/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792548"/>
            <a:ext cx="4362269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27180"/>
            <a:ext cx="4098163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73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22</a:t>
            </a:fld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92696"/>
            <a:ext cx="8136904" cy="1853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cs typeface="Times New Roman" pitchFamily="18" charset="0"/>
              </a:rPr>
              <a:t>На </a:t>
            </a:r>
            <a:r>
              <a:rPr lang="ru-RU" dirty="0" err="1">
                <a:cs typeface="Times New Roman" pitchFamily="18" charset="0"/>
              </a:rPr>
              <a:t>кінець</a:t>
            </a:r>
            <a:r>
              <a:rPr lang="ru-RU" dirty="0">
                <a:cs typeface="Times New Roman" pitchFamily="18" charset="0"/>
              </a:rPr>
              <a:t> 2019 року </a:t>
            </a:r>
            <a:r>
              <a:rPr lang="ru-RU" dirty="0" err="1">
                <a:cs typeface="Times New Roman" pitchFamily="18" charset="0"/>
              </a:rPr>
              <a:t>компанія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збудувала</a:t>
            </a:r>
            <a:r>
              <a:rPr lang="ru-RU" dirty="0">
                <a:cs typeface="Times New Roman" pitchFamily="18" charset="0"/>
              </a:rPr>
              <a:t> і ввела в </a:t>
            </a:r>
            <a:r>
              <a:rPr lang="ru-RU" dirty="0" err="1">
                <a:cs typeface="Times New Roman" pitchFamily="18" charset="0"/>
              </a:rPr>
              <a:t>промислову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експлуатацію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сонячні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електростанції</a:t>
            </a:r>
            <a:r>
              <a:rPr lang="ru-RU" dirty="0">
                <a:cs typeface="Times New Roman" pitchFamily="18" charset="0"/>
              </a:rPr>
              <a:t> (СЕС) </a:t>
            </a:r>
            <a:r>
              <a:rPr lang="ru-RU" dirty="0" err="1">
                <a:cs typeface="Times New Roman" pitchFamily="18" charset="0"/>
              </a:rPr>
              <a:t>загальною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>
                <a:cs typeface="Times New Roman" pitchFamily="18" charset="0"/>
              </a:rPr>
              <a:t>потужністю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b="1" dirty="0">
                <a:cs typeface="Times New Roman" pitchFamily="18" charset="0"/>
              </a:rPr>
              <a:t>552,125 кВт</a:t>
            </a:r>
            <a:r>
              <a:rPr lang="ru-RU" dirty="0" smtClean="0">
                <a:cs typeface="Times New Roman" pitchFamily="18" charset="0"/>
              </a:rPr>
              <a:t>.</a:t>
            </a:r>
          </a:p>
          <a:p>
            <a:pPr indent="449580" algn="just">
              <a:lnSpc>
                <a:spcPct val="106000"/>
              </a:lnSpc>
              <a:spcAft>
                <a:spcPts val="0"/>
              </a:spcAft>
            </a:pPr>
            <a:r>
              <a:rPr lang="uk-UA" dirty="0">
                <a:cs typeface="Times New Roman" pitchFamily="18" charset="0"/>
              </a:rPr>
              <a:t>Нарощування потужності СЕС зменшує енергозалежність компанії як споживача електроенергії зокрема так і держави загалом від дорогих енергоносіїв (газ, вугілля) і таким чином зміцнює її енергетичну незалежність.</a:t>
            </a:r>
            <a:br>
              <a:rPr lang="uk-UA" dirty="0">
                <a:cs typeface="Times New Roman" pitchFamily="18" charset="0"/>
              </a:rPr>
            </a:br>
            <a:endParaRPr lang="uk-UA" b="1" dirty="0">
              <a:effectLst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5" y="3140968"/>
            <a:ext cx="4313548" cy="286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40969"/>
            <a:ext cx="4392488" cy="287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75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23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846181" y="188640"/>
            <a:ext cx="7259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Іграшки</a:t>
            </a:r>
            <a:r>
              <a:rPr lang="ru-RU" dirty="0" smtClean="0"/>
              <a:t> </a:t>
            </a:r>
            <a:r>
              <a:rPr lang="ru-RU" dirty="0"/>
              <a:t>ТМ </a:t>
            </a:r>
            <a:r>
              <a:rPr lang="ru-RU" dirty="0" err="1"/>
              <a:t>ТехноК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вп'яте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представлені</a:t>
            </a:r>
            <a:r>
              <a:rPr lang="ru-RU" dirty="0"/>
              <a:t> на </a:t>
            </a:r>
            <a:r>
              <a:rPr lang="ru-RU" dirty="0" err="1"/>
              <a:t>авторитетній</a:t>
            </a:r>
            <a:r>
              <a:rPr lang="ru-RU" dirty="0"/>
              <a:t> </a:t>
            </a:r>
            <a:r>
              <a:rPr lang="ru-RU" dirty="0" err="1"/>
              <a:t>міжнародній</a:t>
            </a:r>
            <a:r>
              <a:rPr lang="ru-RU" dirty="0"/>
              <a:t> </a:t>
            </a:r>
            <a:r>
              <a:rPr lang="ru-RU" dirty="0" err="1"/>
              <a:t>виставці</a:t>
            </a:r>
            <a:r>
              <a:rPr lang="ru-RU" dirty="0"/>
              <a:t> </a:t>
            </a:r>
            <a:r>
              <a:rPr lang="ru-RU" dirty="0" err="1" smtClean="0"/>
              <a:t>Spielwarenmesse</a:t>
            </a:r>
            <a:r>
              <a:rPr lang="ru-RU" dirty="0" smtClean="0"/>
              <a:t> - </a:t>
            </a:r>
            <a:r>
              <a:rPr lang="uk-UA" b="1" dirty="0" smtClean="0"/>
              <a:t>72-ій Міжнародній виставці іграшок, </a:t>
            </a:r>
            <a:r>
              <a:rPr lang="uk-UA" dirty="0" err="1" smtClean="0"/>
              <a:t>Нюрнберг</a:t>
            </a:r>
            <a:r>
              <a:rPr lang="uk-UA" dirty="0" smtClean="0"/>
              <a:t>, Німеччина  </a:t>
            </a:r>
            <a:endParaRPr lang="uk-UA" b="1" dirty="0"/>
          </a:p>
          <a:p>
            <a:endParaRPr lang="uk-UA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170" y="1052736"/>
            <a:ext cx="3838575" cy="300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16" y="3573016"/>
            <a:ext cx="4010025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98" y="3732892"/>
            <a:ext cx="3618359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" y="1052736"/>
            <a:ext cx="260032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964" y="1800448"/>
            <a:ext cx="181927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912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24</a:t>
            </a:fld>
            <a:endParaRPr lang="uk-UA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96035" y="123968"/>
            <a:ext cx="7620000" cy="593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/>
              <a:t>ТДВ </a:t>
            </a:r>
            <a:r>
              <a:rPr lang="uk-UA" sz="2800" b="1" dirty="0" smtClean="0"/>
              <a:t>«Івано-Франківський хлібокомбінат»</a:t>
            </a:r>
            <a:endParaRPr lang="uk-UA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614053"/>
            <a:ext cx="7878372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</a:rPr>
              <a:t>Протягом </a:t>
            </a:r>
            <a:r>
              <a:rPr lang="uk-UA" dirty="0" smtClean="0">
                <a:ea typeface="Calibri" panose="020F0502020204030204" pitchFamily="34" charset="0"/>
              </a:rPr>
              <a:t>2020 </a:t>
            </a:r>
            <a:r>
              <a:rPr lang="uk-UA" dirty="0">
                <a:ea typeface="Calibri" panose="020F0502020204030204" pitchFamily="34" charset="0"/>
              </a:rPr>
              <a:t>року ТДВ </a:t>
            </a:r>
            <a:r>
              <a:rPr lang="uk-UA" dirty="0" smtClean="0">
                <a:ea typeface="Calibri" panose="020F0502020204030204" pitchFamily="34" charset="0"/>
              </a:rPr>
              <a:t>«Івано-Франківський хлібокомбінат» </a:t>
            </a:r>
            <a:r>
              <a:rPr lang="uk-UA" dirty="0">
                <a:ea typeface="Calibri" panose="020F0502020204030204" pitchFamily="34" charset="0"/>
              </a:rPr>
              <a:t>вироблено і реалізовано хліба та хлібобулочної продукції </a:t>
            </a:r>
            <a:r>
              <a:rPr lang="uk-UA" b="1" dirty="0" smtClean="0">
                <a:ea typeface="Calibri" panose="020F0502020204030204" pitchFamily="34" charset="0"/>
              </a:rPr>
              <a:t>14,8 тис. тон  </a:t>
            </a:r>
            <a:r>
              <a:rPr lang="uk-UA" b="1" dirty="0">
                <a:ea typeface="Calibri" panose="020F0502020204030204" pitchFamily="34" charset="0"/>
              </a:rPr>
              <a:t>на суму </a:t>
            </a:r>
            <a:r>
              <a:rPr lang="uk-UA" b="1" dirty="0" smtClean="0">
                <a:ea typeface="Calibri" panose="020F0502020204030204" pitchFamily="34" charset="0"/>
              </a:rPr>
              <a:t>359,3 млн </a:t>
            </a:r>
            <a:r>
              <a:rPr lang="uk-UA" b="1" dirty="0">
                <a:ea typeface="Calibri" panose="020F0502020204030204" pitchFamily="34" charset="0"/>
              </a:rPr>
              <a:t>грн.</a:t>
            </a:r>
            <a:r>
              <a:rPr lang="uk-UA" dirty="0">
                <a:ea typeface="Calibri" panose="020F0502020204030204" pitchFamily="34" charset="0"/>
              </a:rPr>
              <a:t>, у порівнянні з </a:t>
            </a:r>
            <a:r>
              <a:rPr lang="uk-UA" dirty="0" smtClean="0">
                <a:ea typeface="Calibri" panose="020F0502020204030204" pitchFamily="34" charset="0"/>
              </a:rPr>
              <a:t>2019 </a:t>
            </a:r>
            <a:r>
              <a:rPr lang="uk-UA" dirty="0">
                <a:ea typeface="Calibri" panose="020F0502020204030204" pitchFamily="34" charset="0"/>
              </a:rPr>
              <a:t>роком темп росту </a:t>
            </a:r>
            <a:r>
              <a:rPr lang="uk-UA" dirty="0" smtClean="0">
                <a:ea typeface="Calibri" panose="020F0502020204030204" pitchFamily="34" charset="0"/>
              </a:rPr>
              <a:t>склав </a:t>
            </a:r>
            <a:r>
              <a:rPr lang="uk-UA" b="1" dirty="0" smtClean="0">
                <a:ea typeface="Calibri" panose="020F0502020204030204" pitchFamily="34" charset="0"/>
              </a:rPr>
              <a:t>107,4%</a:t>
            </a:r>
            <a:r>
              <a:rPr lang="uk-UA" dirty="0" smtClean="0"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Підприємство надає продукцію для реалізації в соціальних та 42 фірмових магазинах міста зі </a:t>
            </a:r>
            <a:r>
              <a:rPr lang="uk-UA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знижкою 5% для власників картки </a:t>
            </a:r>
            <a:r>
              <a:rPr lang="uk-UA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іванофранківця</a:t>
            </a:r>
            <a:r>
              <a:rPr lang="uk-UA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Щоденно знижку отримують від 850 до 1000 осіб.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 err="1">
                <a:cs typeface="Times New Roman" pitchFamily="18" charset="0"/>
              </a:rPr>
              <a:t>Sucrema</a:t>
            </a:r>
            <a:r>
              <a:rPr lang="ru-RU" dirty="0">
                <a:cs typeface="Times New Roman" pitchFamily="18" charset="0"/>
              </a:rPr>
              <a:t> – </a:t>
            </a:r>
            <a:r>
              <a:rPr lang="ru-RU" dirty="0" err="1">
                <a:cs typeface="Times New Roman" pitchFamily="18" charset="0"/>
              </a:rPr>
              <a:t>новий</a:t>
            </a:r>
            <a:r>
              <a:rPr lang="ru-RU" dirty="0">
                <a:cs typeface="Times New Roman" pitchFamily="18" charset="0"/>
              </a:rPr>
              <a:t> бренд </a:t>
            </a:r>
            <a:r>
              <a:rPr lang="ru-RU" dirty="0" err="1">
                <a:cs typeface="Times New Roman" pitchFamily="18" charset="0"/>
              </a:rPr>
              <a:t>кондитерських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ru-RU" dirty="0" err="1" smtClean="0">
                <a:cs typeface="Times New Roman" pitchFamily="18" charset="0"/>
              </a:rPr>
              <a:t>виробів</a:t>
            </a:r>
            <a:endParaRPr lang="uk-UA" dirty="0">
              <a:effectLst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47" y="2780927"/>
            <a:ext cx="11906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1407583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73" y="2662889"/>
            <a:ext cx="28765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25" y="2780928"/>
            <a:ext cx="2543175" cy="250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4" y="5305053"/>
            <a:ext cx="5934306" cy="155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05" y="5285080"/>
            <a:ext cx="1842230" cy="157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2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25</a:t>
            </a:fld>
            <a:endParaRPr lang="uk-UA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50884" y="44624"/>
            <a:ext cx="7620000" cy="5935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ТОВ «</a:t>
            </a:r>
            <a:r>
              <a:rPr lang="uk-UA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Мікрол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uk-UA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87519" y="577270"/>
            <a:ext cx="44284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cs typeface="Times New Roman" pitchFamily="18" charset="0"/>
              </a:rPr>
              <a:t>Вийшла нова версія програми управління вуличного освітленням </a:t>
            </a:r>
            <a:r>
              <a:rPr lang="en-US" b="1" u="sng" dirty="0">
                <a:cs typeface="Times New Roman" pitchFamily="18" charset="0"/>
                <a:hlinkClick r:id="rId2"/>
              </a:rPr>
              <a:t>Smart Light</a:t>
            </a:r>
            <a:r>
              <a:rPr lang="en-US" dirty="0">
                <a:cs typeface="Times New Roman" pitchFamily="18" charset="0"/>
              </a:rPr>
              <a:t>, </a:t>
            </a:r>
            <a:r>
              <a:rPr lang="uk-UA" dirty="0">
                <a:cs typeface="Times New Roman" pitchFamily="18" charset="0"/>
              </a:rPr>
              <a:t>яка працює в комплексі з </a:t>
            </a:r>
            <a:r>
              <a:rPr lang="en-US" dirty="0">
                <a:cs typeface="Times New Roman" pitchFamily="18" charset="0"/>
              </a:rPr>
              <a:t>GSM-</a:t>
            </a:r>
            <a:r>
              <a:rPr lang="uk-UA" dirty="0">
                <a:cs typeface="Times New Roman" pitchFamily="18" charset="0"/>
              </a:rPr>
              <a:t>контролером </a:t>
            </a:r>
            <a:r>
              <a:rPr lang="en-US" b="1" u="sng" dirty="0">
                <a:cs typeface="Times New Roman" pitchFamily="18" charset="0"/>
                <a:hlinkClick r:id="rId3"/>
              </a:rPr>
              <a:t>Squid-5H-</a:t>
            </a:r>
            <a:r>
              <a:rPr lang="uk-UA" b="1" u="sng" dirty="0">
                <a:cs typeface="Times New Roman" pitchFamily="18" charset="0"/>
                <a:hlinkClick r:id="rId3"/>
              </a:rPr>
              <a:t>Енергія</a:t>
            </a:r>
            <a:r>
              <a:rPr lang="uk-UA" dirty="0">
                <a:cs typeface="Times New Roman" pitchFamily="18" charset="0"/>
              </a:rPr>
              <a:t> :</a:t>
            </a:r>
            <a:br>
              <a:rPr lang="uk-UA" dirty="0">
                <a:cs typeface="Times New Roman" pitchFamily="18" charset="0"/>
              </a:rPr>
            </a:br>
            <a:r>
              <a:rPr lang="uk-UA" dirty="0" err="1" smtClean="0">
                <a:cs typeface="Times New Roman" pitchFamily="18" charset="0"/>
              </a:rPr>
              <a:t>-модернізовано</a:t>
            </a:r>
            <a:r>
              <a:rPr lang="uk-UA" dirty="0" smtClean="0">
                <a:cs typeface="Times New Roman" pitchFamily="18" charset="0"/>
              </a:rPr>
              <a:t> </a:t>
            </a:r>
            <a:r>
              <a:rPr lang="uk-UA" dirty="0">
                <a:cs typeface="Times New Roman" pitchFamily="18" charset="0"/>
              </a:rPr>
              <a:t>графічний інтерфейс; </a:t>
            </a:r>
            <a:br>
              <a:rPr lang="uk-UA" dirty="0">
                <a:cs typeface="Times New Roman" pitchFamily="18" charset="0"/>
              </a:rPr>
            </a:br>
            <a:r>
              <a:rPr lang="uk-UA" dirty="0" err="1" smtClean="0">
                <a:cs typeface="Times New Roman" pitchFamily="18" charset="0"/>
              </a:rPr>
              <a:t>-реалізовано</a:t>
            </a:r>
            <a:r>
              <a:rPr lang="uk-UA" dirty="0" smtClean="0">
                <a:cs typeface="Times New Roman" pitchFamily="18" charset="0"/>
              </a:rPr>
              <a:t> підтримку електролічильників </a:t>
            </a:r>
            <a:r>
              <a:rPr lang="uk-UA" dirty="0">
                <a:cs typeface="Times New Roman" pitchFamily="18" charset="0"/>
              </a:rPr>
              <a:t>ЕЛВІН;</a:t>
            </a:r>
            <a:br>
              <a:rPr lang="uk-UA" dirty="0">
                <a:cs typeface="Times New Roman" pitchFamily="18" charset="0"/>
              </a:rPr>
            </a:br>
            <a:r>
              <a:rPr lang="uk-UA" dirty="0" err="1">
                <a:cs typeface="Times New Roman" pitchFamily="18" charset="0"/>
              </a:rPr>
              <a:t>-перероблений</a:t>
            </a:r>
            <a:r>
              <a:rPr lang="uk-UA" dirty="0">
                <a:cs typeface="Times New Roman" pitchFamily="18" charset="0"/>
              </a:rPr>
              <a:t> «Журнал подій</a:t>
            </a:r>
            <a:r>
              <a:rPr lang="uk-UA" dirty="0" smtClean="0">
                <a:cs typeface="Times New Roman" pitchFamily="18" charset="0"/>
              </a:rPr>
              <a:t>»;</a:t>
            </a:r>
            <a:r>
              <a:rPr lang="uk-UA" dirty="0">
                <a:cs typeface="Times New Roman" pitchFamily="18" charset="0"/>
              </a:rPr>
              <a:t/>
            </a:r>
            <a:br>
              <a:rPr lang="uk-UA" dirty="0">
                <a:cs typeface="Times New Roman" pitchFamily="18" charset="0"/>
              </a:rPr>
            </a:br>
            <a:r>
              <a:rPr lang="uk-UA" dirty="0" err="1" smtClean="0">
                <a:cs typeface="Times New Roman" pitchFamily="18" charset="0"/>
              </a:rPr>
              <a:t>-покращена</a:t>
            </a:r>
            <a:r>
              <a:rPr lang="uk-UA" dirty="0" smtClean="0">
                <a:cs typeface="Times New Roman" pitchFamily="18" charset="0"/>
              </a:rPr>
              <a:t> </a:t>
            </a:r>
            <a:r>
              <a:rPr lang="uk-UA" dirty="0">
                <a:cs typeface="Times New Roman" pitchFamily="18" charset="0"/>
              </a:rPr>
              <a:t>стабільність роботи </a:t>
            </a:r>
            <a:r>
              <a:rPr lang="uk-UA" dirty="0" smtClean="0">
                <a:cs typeface="Times New Roman" pitchFamily="18" charset="0"/>
              </a:rPr>
              <a:t>і виправлені </a:t>
            </a:r>
            <a:r>
              <a:rPr lang="uk-UA" dirty="0">
                <a:cs typeface="Times New Roman" pitchFamily="18" charset="0"/>
              </a:rPr>
              <a:t>помилки в </a:t>
            </a:r>
            <a:r>
              <a:rPr lang="uk-UA" dirty="0" smtClean="0">
                <a:cs typeface="Times New Roman" pitchFamily="18" charset="0"/>
              </a:rPr>
              <a:t>роботі</a:t>
            </a:r>
            <a:r>
              <a:rPr lang="uk-UA" dirty="0">
                <a:cs typeface="Times New Roman" pitchFamily="18" charset="0"/>
              </a:rPr>
              <a:t>;</a:t>
            </a:r>
            <a:br>
              <a:rPr lang="uk-UA" dirty="0">
                <a:cs typeface="Times New Roman" pitchFamily="18" charset="0"/>
              </a:rPr>
            </a:br>
            <a:r>
              <a:rPr lang="uk-UA" dirty="0" err="1" smtClean="0">
                <a:cs typeface="Times New Roman" pitchFamily="18" charset="0"/>
              </a:rPr>
              <a:t>-додана</a:t>
            </a:r>
            <a:r>
              <a:rPr lang="uk-UA" dirty="0" smtClean="0">
                <a:cs typeface="Times New Roman" pitchFamily="18" charset="0"/>
              </a:rPr>
              <a:t> </a:t>
            </a:r>
            <a:r>
              <a:rPr lang="uk-UA" dirty="0">
                <a:cs typeface="Times New Roman" pitchFamily="18" charset="0"/>
              </a:rPr>
              <a:t>система аварійної </a:t>
            </a:r>
            <a:r>
              <a:rPr lang="uk-UA" dirty="0" err="1" smtClean="0">
                <a:cs typeface="Times New Roman" pitchFamily="18" charset="0"/>
              </a:rPr>
              <a:t>індентифікації</a:t>
            </a:r>
            <a:r>
              <a:rPr lang="uk-UA" dirty="0" smtClean="0">
                <a:cs typeface="Times New Roman" pitchFamily="18" charset="0"/>
              </a:rPr>
              <a:t> </a:t>
            </a:r>
            <a:r>
              <a:rPr lang="uk-UA" dirty="0">
                <a:cs typeface="Times New Roman" pitchFamily="18" charset="0"/>
              </a:rPr>
              <a:t>об`єкта з підсвічуванням </a:t>
            </a:r>
            <a:r>
              <a:rPr lang="uk-UA" dirty="0" smtClean="0">
                <a:cs typeface="Times New Roman" pitchFamily="18" charset="0"/>
              </a:rPr>
              <a:t>проблемного вузла.</a:t>
            </a:r>
            <a:r>
              <a:rPr lang="uk-UA" dirty="0">
                <a:cs typeface="Times New Roman" pitchFamily="18" charset="0"/>
              </a:rPr>
              <a:t> 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01" y="4262189"/>
            <a:ext cx="2903476" cy="259709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2988"/>
            <a:ext cx="2685981" cy="19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6675"/>
            <a:ext cx="2807296" cy="17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81" y="5106675"/>
            <a:ext cx="2880320" cy="17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0" y="561404"/>
            <a:ext cx="398751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cs typeface="Times New Roman" pitchFamily="18" charset="0"/>
              </a:rPr>
              <a:t>Підприємство </a:t>
            </a:r>
            <a:r>
              <a:rPr lang="uk-UA" dirty="0" smtClean="0">
                <a:cs typeface="Times New Roman" pitchFamily="18" charset="0"/>
              </a:rPr>
              <a:t>«</a:t>
            </a:r>
            <a:r>
              <a:rPr lang="uk-UA" dirty="0" err="1" smtClean="0">
                <a:cs typeface="Times New Roman" pitchFamily="18" charset="0"/>
              </a:rPr>
              <a:t>Мікрол</a:t>
            </a:r>
            <a:r>
              <a:rPr lang="uk-UA" dirty="0">
                <a:cs typeface="Times New Roman" pitchFamily="18" charset="0"/>
              </a:rPr>
              <a:t>»</a:t>
            </a:r>
            <a:r>
              <a:rPr lang="uk-UA" dirty="0" smtClean="0">
                <a:cs typeface="Times New Roman" pitchFamily="18" charset="0"/>
              </a:rPr>
              <a:t> розпочало </a:t>
            </a:r>
            <a:r>
              <a:rPr lang="uk-UA" dirty="0">
                <a:cs typeface="Times New Roman" pitchFamily="18" charset="0"/>
              </a:rPr>
              <a:t>випуск </a:t>
            </a:r>
            <a:r>
              <a:rPr lang="uk-UA" b="1" dirty="0">
                <a:cs typeface="Times New Roman" pitchFamily="18" charset="0"/>
              </a:rPr>
              <a:t>модулів</a:t>
            </a:r>
            <a:r>
              <a:rPr lang="uk-UA" dirty="0">
                <a:cs typeface="Times New Roman" pitchFamily="18" charset="0"/>
              </a:rPr>
              <a:t> дискретного вводу МДС-600 і МДС-601 , призначених для введення дискретних сигналів змінного або постійного струму напругою 220 В, 24 </a:t>
            </a:r>
            <a:r>
              <a:rPr lang="uk-UA" dirty="0" err="1">
                <a:cs typeface="Times New Roman" pitchFamily="18" charset="0"/>
              </a:rPr>
              <a:t>В</a:t>
            </a:r>
            <a:r>
              <a:rPr lang="uk-UA" dirty="0">
                <a:cs typeface="Times New Roman" pitchFamily="18" charset="0"/>
              </a:rPr>
              <a:t>, 12 </a:t>
            </a:r>
            <a:r>
              <a:rPr lang="uk-UA" dirty="0" err="1">
                <a:cs typeface="Times New Roman" pitchFamily="18" charset="0"/>
              </a:rPr>
              <a:t>В</a:t>
            </a:r>
            <a:r>
              <a:rPr lang="uk-UA" dirty="0">
                <a:cs typeface="Times New Roman" pitchFamily="18" charset="0"/>
              </a:rPr>
              <a:t>, гальванічної ізоляції і перетворення в рівні напруги 24 В постійного або змінного струму.</a:t>
            </a:r>
          </a:p>
        </p:txBody>
      </p:sp>
    </p:spTree>
    <p:extLst>
      <p:ext uri="{BB962C8B-B14F-4D97-AF65-F5344CB8AC3E}">
        <p14:creationId xmlns:p14="http://schemas.microsoft.com/office/powerpoint/2010/main" val="72185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76" y="0"/>
            <a:ext cx="7620000" cy="706090"/>
          </a:xfrm>
        </p:spPr>
        <p:txBody>
          <a:bodyPr/>
          <a:lstStyle/>
          <a:p>
            <a:pPr algn="ctr"/>
            <a:r>
              <a:rPr lang="uk-UA" sz="2800" b="1" dirty="0" smtClean="0"/>
              <a:t>ТОВ «Куверт-Україна»</a:t>
            </a:r>
            <a:endParaRPr lang="uk-UA" sz="2800" b="1" dirty="0"/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26</a:t>
            </a:fld>
            <a:endParaRPr lang="uk-UA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1" y="4600249"/>
            <a:ext cx="3969309" cy="227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3299"/>
            <a:ext cx="3962398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8" y="4119528"/>
            <a:ext cx="4132278" cy="275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-6911" y="548680"/>
            <a:ext cx="8395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cs typeface="Times New Roman" pitchFamily="18" charset="0"/>
              </a:rPr>
              <a:t>Фабрика конвертів </a:t>
            </a:r>
            <a:r>
              <a:rPr lang="uk-UA" b="1" dirty="0" smtClean="0">
                <a:cs typeface="Times New Roman" pitchFamily="18" charset="0"/>
              </a:rPr>
              <a:t>«Куверт-Україна» </a:t>
            </a:r>
            <a:r>
              <a:rPr lang="uk-UA" dirty="0" smtClean="0">
                <a:cs typeface="Times New Roman" pitchFamily="18" charset="0"/>
              </a:rPr>
              <a:t>є одним з провідних українських </a:t>
            </a:r>
            <a:r>
              <a:rPr lang="uk-UA" dirty="0">
                <a:cs typeface="Times New Roman" pitchFamily="18" charset="0"/>
              </a:rPr>
              <a:t>підприємств з виробництва та продажу рішень для поштової логістики та упаковки</a:t>
            </a:r>
            <a:r>
              <a:rPr lang="uk-UA" dirty="0" smtClean="0">
                <a:cs typeface="Times New Roman" pitchFamily="18" charset="0"/>
              </a:rPr>
              <a:t>.</a:t>
            </a:r>
          </a:p>
          <a:p>
            <a:r>
              <a:rPr lang="uk-UA" dirty="0" smtClean="0">
                <a:cs typeface="Times New Roman" pitchFamily="18" charset="0"/>
              </a:rPr>
              <a:t>Належить </a:t>
            </a:r>
            <a:r>
              <a:rPr lang="uk-UA" dirty="0">
                <a:cs typeface="Times New Roman" pitchFamily="18" charset="0"/>
              </a:rPr>
              <a:t>до концерну </a:t>
            </a:r>
            <a:r>
              <a:rPr lang="en-US" b="1" dirty="0">
                <a:cs typeface="Times New Roman" pitchFamily="18" charset="0"/>
                <a:hlinkClick r:id="rId5"/>
              </a:rPr>
              <a:t>Mayer-</a:t>
            </a:r>
            <a:r>
              <a:rPr lang="en-US" b="1" dirty="0" err="1">
                <a:cs typeface="Times New Roman" pitchFamily="18" charset="0"/>
                <a:hlinkClick r:id="rId5"/>
              </a:rPr>
              <a:t>Kuvert</a:t>
            </a:r>
            <a:r>
              <a:rPr lang="en-US" b="1" dirty="0">
                <a:cs typeface="Times New Roman" pitchFamily="18" charset="0"/>
                <a:hlinkClick r:id="rId5"/>
              </a:rPr>
              <a:t>-network</a:t>
            </a:r>
            <a:r>
              <a:rPr lang="en-US" dirty="0">
                <a:cs typeface="Times New Roman" pitchFamily="18" charset="0"/>
              </a:rPr>
              <a:t>. </a:t>
            </a:r>
            <a:endParaRPr lang="uk-UA" dirty="0" smtClean="0">
              <a:cs typeface="Times New Roman" pitchFamily="18" charset="0"/>
            </a:endParaRPr>
          </a:p>
          <a:p>
            <a:r>
              <a:rPr lang="uk-UA" dirty="0" smtClean="0">
                <a:cs typeface="Times New Roman" pitchFamily="18" charset="0"/>
              </a:rPr>
              <a:t>Чисельність 70 осіб. Середня зарплата біля 15000 грн.</a:t>
            </a:r>
            <a:endParaRPr lang="uk-UA" dirty="0"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62" y="2596577"/>
            <a:ext cx="23431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290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27</a:t>
            </a:fld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251520" y="332656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cs typeface="Times New Roman" pitchFamily="18" charset="0"/>
              </a:rPr>
              <a:t>В 2020 році була </a:t>
            </a:r>
            <a:r>
              <a:rPr lang="uk-UA" dirty="0">
                <a:cs typeface="Times New Roman" pitchFamily="18" charset="0"/>
              </a:rPr>
              <a:t>придбана </a:t>
            </a:r>
            <a:r>
              <a:rPr lang="uk-UA" dirty="0" err="1">
                <a:cs typeface="Times New Roman" pitchFamily="18" charset="0"/>
              </a:rPr>
              <a:t>повноколірна</a:t>
            </a:r>
            <a:r>
              <a:rPr lang="uk-UA" dirty="0">
                <a:cs typeface="Times New Roman" pitchFamily="18" charset="0"/>
              </a:rPr>
              <a:t> </a:t>
            </a:r>
            <a:r>
              <a:rPr lang="uk-UA" b="1" dirty="0">
                <a:cs typeface="Times New Roman" pitchFamily="18" charset="0"/>
              </a:rPr>
              <a:t>цифрова друкарська машина</a:t>
            </a:r>
            <a:r>
              <a:rPr lang="uk-UA" dirty="0">
                <a:cs typeface="Times New Roman" pitchFamily="18" charset="0"/>
              </a:rPr>
              <a:t> для друку </a:t>
            </a:r>
            <a:r>
              <a:rPr lang="uk-UA" dirty="0" smtClean="0">
                <a:cs typeface="Times New Roman" pitchFamily="18" charset="0"/>
              </a:rPr>
              <a:t>по об</a:t>
            </a:r>
            <a:r>
              <a:rPr lang="en-US" dirty="0">
                <a:cs typeface="Times New Roman" pitchFamily="18" charset="0"/>
              </a:rPr>
              <a:t>`</a:t>
            </a:r>
            <a:r>
              <a:rPr lang="uk-UA" dirty="0" smtClean="0">
                <a:cs typeface="Times New Roman" pitchFamily="18" charset="0"/>
              </a:rPr>
              <a:t>ємних матеріалах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uk-UA" dirty="0" smtClean="0">
                <a:cs typeface="Times New Roman" pitchFamily="18" charset="0"/>
              </a:rPr>
              <a:t>- </a:t>
            </a:r>
            <a:r>
              <a:rPr lang="uk-UA" dirty="0">
                <a:cs typeface="Times New Roman" pitchFamily="18" charset="0"/>
              </a:rPr>
              <a:t>пакети з захисними вставками, паперові торбинки </a:t>
            </a:r>
            <a:r>
              <a:rPr lang="uk-UA" dirty="0" smtClean="0">
                <a:cs typeface="Times New Roman" pitchFamily="18" charset="0"/>
              </a:rPr>
              <a:t>з ручками</a:t>
            </a:r>
            <a:r>
              <a:rPr lang="uk-UA" dirty="0">
                <a:cs typeface="Times New Roman" pitchFamily="18" charset="0"/>
              </a:rPr>
              <a:t>, </a:t>
            </a:r>
            <a:r>
              <a:rPr lang="uk-UA" dirty="0" smtClean="0">
                <a:cs typeface="Times New Roman" pitchFamily="18" charset="0"/>
              </a:rPr>
              <a:t>обкладинки </a:t>
            </a:r>
            <a:r>
              <a:rPr lang="uk-UA" dirty="0">
                <a:cs typeface="Times New Roman" pitchFamily="18" charset="0"/>
              </a:rPr>
              <a:t>блокнотів, інші матеріали товщиною </a:t>
            </a:r>
            <a:r>
              <a:rPr lang="uk-UA" dirty="0" smtClean="0">
                <a:cs typeface="Times New Roman" pitchFamily="18" charset="0"/>
              </a:rPr>
              <a:t>до 12см. </a:t>
            </a:r>
          </a:p>
          <a:p>
            <a:r>
              <a:rPr lang="uk-UA" b="1" dirty="0" smtClean="0">
                <a:cs typeface="Times New Roman" pitchFamily="18" charset="0"/>
              </a:rPr>
              <a:t>Технологія </a:t>
            </a:r>
            <a:r>
              <a:rPr lang="en-US" b="1" dirty="0" err="1">
                <a:cs typeface="Times New Roman" pitchFamily="18" charset="0"/>
              </a:rPr>
              <a:t>DigiFlex</a:t>
            </a:r>
            <a:r>
              <a:rPr lang="en-US" b="1" dirty="0">
                <a:cs typeface="Times New Roman" pitchFamily="18" charset="0"/>
              </a:rPr>
              <a:t>.</a:t>
            </a:r>
            <a:br>
              <a:rPr lang="en-US" b="1" dirty="0">
                <a:cs typeface="Times New Roman" pitchFamily="18" charset="0"/>
              </a:rPr>
            </a:br>
            <a:r>
              <a:rPr lang="uk-UA" dirty="0">
                <a:cs typeface="Times New Roman" pitchFamily="18" charset="0"/>
              </a:rPr>
              <a:t>Обладнання виробництва Нідерланди. Аналогів в країні немає</a:t>
            </a:r>
            <a:r>
              <a:rPr lang="uk-UA" dirty="0" smtClean="0">
                <a:cs typeface="Times New Roman" pitchFamily="18" charset="0"/>
              </a:rPr>
              <a:t>.</a:t>
            </a:r>
            <a:endParaRPr lang="uk-UA" dirty="0"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25" y="2394447"/>
            <a:ext cx="3257550" cy="194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4447"/>
            <a:ext cx="601980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4340044"/>
            <a:ext cx="2440074" cy="251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256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620000" cy="1143000"/>
          </a:xfrm>
        </p:spPr>
        <p:txBody>
          <a:bodyPr/>
          <a:lstStyle/>
          <a:p>
            <a:r>
              <a:rPr lang="uk-UA" sz="3200" b="1" dirty="0" smtClean="0"/>
              <a:t>Проблеми  розвитку  промисловості</a:t>
            </a:r>
            <a:endParaRPr lang="uk-UA" sz="3200" b="1" dirty="0"/>
          </a:p>
        </p:txBody>
      </p:sp>
      <p:sp>
        <p:nvSpPr>
          <p:cNvPr id="3" name="Місце для номера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28</a:t>
            </a:fld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251520" y="1556792"/>
            <a:ext cx="80648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err="1" smtClean="0"/>
              <a:t>Зниження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рівня</a:t>
            </a:r>
            <a:r>
              <a:rPr lang="ru-RU" sz="2400" dirty="0" smtClean="0"/>
              <a:t> </a:t>
            </a:r>
            <a:r>
              <a:rPr lang="ru-RU" sz="2400" dirty="0" err="1" smtClean="0"/>
              <a:t>інвестиційної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привабливості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, </a:t>
            </a:r>
            <a:r>
              <a:rPr lang="ru-RU" sz="2400" dirty="0" err="1" smtClean="0"/>
              <a:t>скорочення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прямих</a:t>
            </a:r>
            <a:r>
              <a:rPr lang="ru-RU" sz="2400" dirty="0" smtClean="0"/>
              <a:t> </a:t>
            </a:r>
            <a:r>
              <a:rPr lang="ru-RU" sz="2400" dirty="0" err="1" smtClean="0"/>
              <a:t>іноземних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інвестицій</a:t>
            </a:r>
            <a:endParaRPr lang="ru-RU" sz="2400" dirty="0" smtClean="0"/>
          </a:p>
          <a:p>
            <a:pPr marL="342900" indent="-342900">
              <a:buAutoNum type="arabicPeriod"/>
            </a:pPr>
            <a:r>
              <a:rPr lang="uk-UA" sz="2400" dirty="0" smtClean="0"/>
              <a:t>Нестабільність валютного курсу </a:t>
            </a:r>
            <a:r>
              <a:rPr lang="ru-RU" sz="2400" dirty="0" err="1" smtClean="0"/>
              <a:t>національної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валюти</a:t>
            </a: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err="1" smtClean="0"/>
              <a:t>Низький</a:t>
            </a:r>
            <a:r>
              <a:rPr lang="ru-RU" sz="2400" dirty="0" smtClean="0"/>
              <a:t> </a:t>
            </a:r>
            <a:r>
              <a:rPr lang="ru-RU" sz="2400" dirty="0" err="1" smtClean="0"/>
              <a:t>рівень</a:t>
            </a:r>
            <a:r>
              <a:rPr lang="ru-RU" sz="2400" dirty="0" smtClean="0"/>
              <a:t> </a:t>
            </a:r>
            <a:r>
              <a:rPr lang="ru-RU" sz="2400" dirty="0" err="1" smtClean="0"/>
              <a:t>купівельної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спроможності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населення</a:t>
            </a: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err="1" smtClean="0"/>
              <a:t>Неефективність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державної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промислової</a:t>
            </a:r>
            <a:r>
              <a:rPr lang="ru-RU" sz="2400" dirty="0" smtClean="0"/>
              <a:t> </a:t>
            </a:r>
            <a:r>
              <a:rPr lang="ru-RU" sz="2400" dirty="0" err="1" smtClean="0"/>
              <a:t>політики</a:t>
            </a:r>
            <a:r>
              <a:rPr lang="ru-RU" sz="2400" dirty="0"/>
              <a:t> </a:t>
            </a:r>
            <a:r>
              <a:rPr lang="ru-RU" sz="2400" dirty="0" smtClean="0"/>
              <a:t>у </a:t>
            </a:r>
            <a:r>
              <a:rPr lang="ru-RU" sz="2400" dirty="0" err="1" smtClean="0"/>
              <a:t>площині</a:t>
            </a:r>
            <a:r>
              <a:rPr lang="ru-RU" sz="2400" dirty="0" smtClean="0"/>
              <a:t> контролю за </a:t>
            </a:r>
            <a:r>
              <a:rPr lang="ru-RU" sz="2400" dirty="0" err="1" smtClean="0"/>
              <a:t>діяльністю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промислових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підприємств-монополістів</a:t>
            </a:r>
            <a:r>
              <a:rPr lang="ru-RU" sz="2400" dirty="0" smtClean="0"/>
              <a:t> і </a:t>
            </a:r>
            <a:r>
              <a:rPr lang="ru-RU" sz="2400" dirty="0" err="1" smtClean="0"/>
              <a:t>корпорацій</a:t>
            </a: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err="1" smtClean="0"/>
              <a:t>Неналежний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рівень</a:t>
            </a:r>
            <a:r>
              <a:rPr lang="ru-RU" sz="2400" dirty="0" smtClean="0"/>
              <a:t> </a:t>
            </a:r>
            <a:r>
              <a:rPr lang="ru-RU" sz="2400" dirty="0" err="1" smtClean="0"/>
              <a:t>платіжної</a:t>
            </a:r>
            <a:r>
              <a:rPr lang="ru-RU" sz="2400" dirty="0" smtClean="0"/>
              <a:t> </a:t>
            </a:r>
            <a:r>
              <a:rPr lang="ru-RU" sz="2400" dirty="0" err="1" smtClean="0"/>
              <a:t>дисципліни</a:t>
            </a: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err="1" smtClean="0"/>
              <a:t>Відсутність</a:t>
            </a:r>
            <a:r>
              <a:rPr lang="ru-RU" sz="2400" dirty="0" smtClean="0"/>
              <a:t> оперативного </a:t>
            </a:r>
            <a:r>
              <a:rPr lang="ru-RU" sz="2400" dirty="0" err="1" smtClean="0"/>
              <a:t>реагування</a:t>
            </a:r>
            <a:r>
              <a:rPr lang="ru-RU" sz="2400" dirty="0" smtClean="0"/>
              <a:t> на потреби </a:t>
            </a:r>
            <a:r>
              <a:rPr lang="ru-RU" sz="2400" dirty="0" err="1" smtClean="0"/>
              <a:t>ринків</a:t>
            </a:r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err="1" smtClean="0"/>
              <a:t>Малий</a:t>
            </a:r>
            <a:r>
              <a:rPr lang="ru-RU" sz="2400" dirty="0" smtClean="0"/>
              <a:t> </a:t>
            </a:r>
            <a:r>
              <a:rPr lang="ru-RU" sz="2400" dirty="0"/>
              <a:t>та </a:t>
            </a:r>
            <a:r>
              <a:rPr lang="ru-RU" sz="2400" dirty="0" err="1"/>
              <a:t>середній</a:t>
            </a:r>
            <a:r>
              <a:rPr lang="ru-RU" sz="2400" dirty="0"/>
              <a:t> </a:t>
            </a:r>
            <a:r>
              <a:rPr lang="ru-RU" sz="2400" dirty="0" err="1"/>
              <a:t>бізнес</a:t>
            </a:r>
            <a:r>
              <a:rPr lang="ru-RU" sz="2400" dirty="0"/>
              <a:t> (особливо сфера </a:t>
            </a:r>
            <a:r>
              <a:rPr lang="ru-RU" sz="2400" dirty="0" err="1"/>
              <a:t>послуг</a:t>
            </a:r>
            <a:r>
              <a:rPr lang="ru-RU" sz="2400" dirty="0"/>
              <a:t>) </a:t>
            </a:r>
            <a:r>
              <a:rPr lang="ru-RU" sz="2400" dirty="0" err="1" smtClean="0"/>
              <a:t>потребує</a:t>
            </a:r>
            <a:r>
              <a:rPr lang="ru-RU" sz="2400" dirty="0" smtClean="0"/>
              <a:t> </a:t>
            </a:r>
            <a:r>
              <a:rPr lang="ru-RU" sz="2400" dirty="0" err="1"/>
              <a:t>податкових</a:t>
            </a:r>
            <a:r>
              <a:rPr lang="ru-RU" sz="2400" dirty="0"/>
              <a:t> </a:t>
            </a:r>
            <a:r>
              <a:rPr lang="ru-RU" sz="2400" dirty="0" err="1" smtClean="0"/>
              <a:t>пільг</a:t>
            </a:r>
            <a:r>
              <a:rPr lang="ru-RU" sz="2400" dirty="0" smtClean="0"/>
              <a:t> </a:t>
            </a:r>
            <a:r>
              <a:rPr lang="ru-RU" sz="2400" dirty="0"/>
              <a:t>та </a:t>
            </a:r>
            <a:r>
              <a:rPr lang="ru-RU" sz="2400" dirty="0" err="1" smtClean="0"/>
              <a:t>цільової</a:t>
            </a:r>
            <a:r>
              <a:rPr lang="ru-RU" sz="2400" dirty="0" smtClean="0"/>
              <a:t> </a:t>
            </a:r>
            <a:r>
              <a:rPr lang="ru-RU" sz="2400" dirty="0" err="1" smtClean="0"/>
              <a:t>допомоги</a:t>
            </a:r>
            <a:r>
              <a:rPr lang="ru-RU" sz="2400" dirty="0" smtClean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зменшить</a:t>
            </a:r>
            <a:r>
              <a:rPr lang="ru-RU" sz="2400" dirty="0"/>
              <a:t> </a:t>
            </a:r>
            <a:r>
              <a:rPr lang="ru-RU" sz="2400" dirty="0" err="1"/>
              <a:t>втрати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простою </a:t>
            </a:r>
            <a:r>
              <a:rPr lang="ru-RU" sz="2400" dirty="0" err="1"/>
              <a:t>бізнесу</a:t>
            </a:r>
            <a:r>
              <a:rPr lang="ru-RU" sz="2400" dirty="0"/>
              <a:t> в </a:t>
            </a:r>
            <a:r>
              <a:rPr lang="ru-RU" sz="2400" dirty="0" err="1"/>
              <a:t>період</a:t>
            </a:r>
            <a:r>
              <a:rPr lang="ru-RU" sz="2400" dirty="0"/>
              <a:t> </a:t>
            </a:r>
            <a:r>
              <a:rPr lang="ru-RU" sz="2400" dirty="0" err="1"/>
              <a:t>карантинних</a:t>
            </a:r>
            <a:r>
              <a:rPr lang="ru-RU" sz="2400" dirty="0"/>
              <a:t> </a:t>
            </a:r>
            <a:r>
              <a:rPr lang="ru-RU" sz="2400" dirty="0" err="1"/>
              <a:t>обмежень</a:t>
            </a:r>
            <a:r>
              <a:rPr lang="ru-RU" sz="2400" dirty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483130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484784"/>
            <a:ext cx="4618856" cy="1143000"/>
          </a:xfrm>
        </p:spPr>
        <p:txBody>
          <a:bodyPr/>
          <a:lstStyle/>
          <a:p>
            <a:r>
              <a:rPr lang="uk-UA" dirty="0" smtClean="0"/>
              <a:t>Дякую за увагу</a:t>
            </a:r>
            <a:endParaRPr lang="uk-UA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29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1331640" y="2852936"/>
            <a:ext cx="597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2400" b="1" dirty="0" err="1" smtClean="0">
                <a:ln w="6350">
                  <a:noFill/>
                </a:ln>
                <a:cs typeface="Times New Roman" pitchFamily="18" charset="0"/>
              </a:rPr>
              <a:t>Криворучко</a:t>
            </a:r>
            <a:r>
              <a:rPr lang="uk-UA" sz="2400" b="1" dirty="0" smtClean="0">
                <a:ln w="6350">
                  <a:noFill/>
                </a:ln>
                <a:cs typeface="Times New Roman" pitchFamily="18" charset="0"/>
              </a:rPr>
              <a:t> Світлана</a:t>
            </a:r>
            <a:endParaRPr lang="uk-UA" sz="2400" b="1" dirty="0">
              <a:ln w="6350">
                <a:noFill/>
              </a:ln>
              <a:cs typeface="Times New Roman" pitchFamily="18" charset="0"/>
            </a:endParaRPr>
          </a:p>
          <a:p>
            <a:pPr algn="ctr">
              <a:defRPr/>
            </a:pPr>
            <a:r>
              <a:rPr lang="uk-UA" sz="2400" b="1" dirty="0" smtClean="0">
                <a:ln w="6350">
                  <a:noFill/>
                </a:ln>
                <a:cs typeface="Times New Roman" pitchFamily="18" charset="0"/>
              </a:rPr>
              <a:t>Директор Департаменту економічного розвитку, екології та енергозбереження</a:t>
            </a:r>
            <a:endParaRPr lang="ru-RU" sz="2400" b="1" dirty="0">
              <a:ln w="6350">
                <a:noFill/>
              </a:ln>
              <a:cs typeface="Times New Roman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877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620000" cy="936104"/>
          </a:xfrm>
        </p:spPr>
        <p:txBody>
          <a:bodyPr/>
          <a:lstStyle/>
          <a:p>
            <a:pPr algn="ctr"/>
            <a:r>
              <a:rPr lang="uk-UA" sz="2400" b="1" dirty="0" smtClean="0"/>
              <a:t>Структура реалізованої промислової продукції за основними видами діяльності за  2020 рік</a:t>
            </a:r>
            <a:endParaRPr lang="uk-UA" sz="24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3</a:t>
            </a:fld>
            <a:endParaRPr lang="uk-UA"/>
          </a:p>
        </p:txBody>
      </p:sp>
      <p:graphicFrame>
        <p:nvGraphicFramePr>
          <p:cNvPr id="7" name="Таблиця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664296"/>
              </p:ext>
            </p:extLst>
          </p:nvPr>
        </p:nvGraphicFramePr>
        <p:xfrm>
          <a:off x="107504" y="1196752"/>
          <a:ext cx="8280920" cy="4681023"/>
        </p:xfrm>
        <a:graphic>
          <a:graphicData uri="http://schemas.openxmlformats.org/drawingml/2006/table">
            <a:tbl>
              <a:tblPr/>
              <a:tblGrid>
                <a:gridCol w="7377547"/>
                <a:gridCol w="903373"/>
              </a:tblGrid>
              <a:tr h="60548">
                <a:tc>
                  <a:txBody>
                    <a:bodyPr/>
                    <a:lstStyle/>
                    <a:p>
                      <a:pPr algn="ctr" fontAlgn="b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ПРОМИСЛОВІСТЬ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6136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Постачання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електроенергії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газу, пари та </a:t>
                      </a:r>
                      <a:r>
                        <a:rPr lang="ru-RU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конд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повітря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52,7%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564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Переробна промисловість</a:t>
                      </a: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44,9%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564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машинобудування</a:t>
                      </a:r>
                    </a:p>
                  </a:txBody>
                  <a:tcPr marL="25717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23,7%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2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виробництво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харчових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продуктів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напоїв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і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тютюнових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виробів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5717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097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виробництво гумових і пластмасових </a:t>
                      </a:r>
                      <a:r>
                        <a:rPr lang="uk-U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виробів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5717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7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виробництво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меблів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іншої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продукції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ремонт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і монтаж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машині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5717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виготовлення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виробів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з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деревини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в-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тво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паперу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та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поліграф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д-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сть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5717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металургійне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в-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тво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в-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тво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готових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металевих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виробів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крім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машин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5717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979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текстильне виробництво, </a:t>
                      </a:r>
                      <a:r>
                        <a:rPr lang="uk-UA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вир-тво</a:t>
                      </a:r>
                      <a:r>
                        <a:rPr lang="uk-U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одягу, шкіри, виробів зі </a:t>
                      </a:r>
                      <a:r>
                        <a:rPr lang="uk-UA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шкіри</a:t>
                      </a:r>
                      <a:endParaRPr lang="uk-UA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5717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564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виробництво хімічних речовин і хімічної продукції</a:t>
                      </a:r>
                    </a:p>
                  </a:txBody>
                  <a:tcPr marL="25717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Водопостачання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;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каналізація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поводження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   з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відходами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Добувна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промисловість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і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розроблення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кар’єрів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71450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34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88E01-CF2D-4934-94E0-2F8BB9F3BC37}" type="slidenum">
              <a: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Діагра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9626325"/>
              </p:ext>
            </p:extLst>
          </p:nvPr>
        </p:nvGraphicFramePr>
        <p:xfrm>
          <a:off x="63453" y="1340768"/>
          <a:ext cx="8276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кутник 6"/>
          <p:cNvSpPr/>
          <p:nvPr/>
        </p:nvSpPr>
        <p:spPr>
          <a:xfrm>
            <a:off x="755576" y="188640"/>
            <a:ext cx="74163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sz="2400" b="1" dirty="0" err="1" smtClean="0">
                <a:solidFill>
                  <a:srgbClr val="002060"/>
                </a:solidFill>
              </a:rPr>
              <a:t>Питома</a:t>
            </a:r>
            <a:r>
              <a:rPr lang="ru-RU" sz="2400" b="1" dirty="0" smtClean="0">
                <a:solidFill>
                  <a:srgbClr val="002060"/>
                </a:solidFill>
              </a:rPr>
              <a:t> вага </a:t>
            </a:r>
            <a:r>
              <a:rPr lang="ru-RU" sz="2400" b="1" dirty="0" err="1">
                <a:solidFill>
                  <a:srgbClr val="002060"/>
                </a:solidFill>
              </a:rPr>
              <a:t>переробної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промисловості</a:t>
            </a:r>
            <a:r>
              <a:rPr lang="ru-RU" sz="2400" b="1" dirty="0" smtClean="0">
                <a:solidFill>
                  <a:srgbClr val="002060"/>
                </a:solidFill>
              </a:rPr>
              <a:t> в </a:t>
            </a:r>
            <a:r>
              <a:rPr lang="ru-RU" sz="2400" b="1" dirty="0" err="1" smtClean="0">
                <a:solidFill>
                  <a:srgbClr val="002060"/>
                </a:solidFill>
              </a:rPr>
              <a:t>загальному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pPr algn="ctr" fontAlgn="b"/>
            <a:r>
              <a:rPr lang="ru-RU" sz="2400" b="1" dirty="0" err="1" smtClean="0">
                <a:solidFill>
                  <a:srgbClr val="002060"/>
                </a:solidFill>
              </a:rPr>
              <a:t>обсязі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реалізації</a:t>
            </a:r>
            <a:r>
              <a:rPr lang="ru-RU" sz="2400" b="1" dirty="0" smtClean="0">
                <a:solidFill>
                  <a:srgbClr val="002060"/>
                </a:solidFill>
              </a:rPr>
              <a:t>  за 2018-2020 роки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8640960" cy="360040"/>
          </a:xfrm>
        </p:spPr>
        <p:txBody>
          <a:bodyPr/>
          <a:lstStyle/>
          <a:p>
            <a:pPr algn="ctr"/>
            <a:r>
              <a:rPr lang="uk-UA" sz="2400" dirty="0"/>
              <a:t>Порівняння обсягів  реалізованої  </a:t>
            </a:r>
            <a:r>
              <a:rPr lang="uk-UA" sz="2400" dirty="0" smtClean="0"/>
              <a:t>продукції</a:t>
            </a:r>
            <a:endParaRPr lang="uk-UA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5</a:t>
            </a:fld>
            <a:endParaRPr lang="uk-UA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569957"/>
              </p:ext>
            </p:extLst>
          </p:nvPr>
        </p:nvGraphicFramePr>
        <p:xfrm>
          <a:off x="251520" y="692696"/>
          <a:ext cx="7920881" cy="6071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02875"/>
                <a:gridCol w="913948"/>
                <a:gridCol w="979896"/>
                <a:gridCol w="924162"/>
              </a:tblGrid>
              <a:tr h="257175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uk-UA" sz="1600" u="none" strike="noStrike" dirty="0">
                          <a:effectLst/>
                        </a:rPr>
                        <a:t> 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>
                          <a:effectLst/>
                        </a:rPr>
                        <a:t>2019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>
                          <a:effectLst/>
                        </a:rPr>
                        <a:t>2020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Темп росту, %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7487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200" u="none" strike="noStrike" dirty="0" err="1">
                          <a:effectLst/>
                        </a:rPr>
                        <a:t>млн.грн</a:t>
                      </a:r>
                      <a:r>
                        <a:rPr lang="uk-UA" sz="1200" u="none" strike="noStrike" dirty="0">
                          <a:effectLst/>
                        </a:rPr>
                        <a:t>.  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200" u="none" strike="noStrike" dirty="0" err="1">
                          <a:effectLst/>
                        </a:rPr>
                        <a:t>млн.грн</a:t>
                      </a:r>
                      <a:r>
                        <a:rPr lang="uk-UA" sz="1200" u="none" strike="noStrike" dirty="0">
                          <a:effectLst/>
                        </a:rPr>
                        <a:t>.</a:t>
                      </a:r>
                      <a:endParaRPr lang="uk-UA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b="1" u="none" strike="noStrike" dirty="0">
                          <a:effectLst/>
                        </a:rPr>
                        <a:t>Виробництво харчових продукт</a:t>
                      </a:r>
                      <a:r>
                        <a:rPr lang="en-US" sz="1600" b="1" u="none" strike="noStrike" dirty="0">
                          <a:effectLst/>
                        </a:rPr>
                        <a:t>i</a:t>
                      </a:r>
                      <a:r>
                        <a:rPr lang="uk-UA" sz="1600" b="1" u="none" strike="noStrike" dirty="0">
                          <a:effectLst/>
                        </a:rPr>
                        <a:t>в, напоїв 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 dirty="0">
                          <a:effectLst/>
                        </a:rPr>
                        <a:t> 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>
                          <a:effectLst/>
                        </a:rPr>
                        <a:t> 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 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>
                          <a:effectLst/>
                        </a:rPr>
                        <a:t>ТДВ "ІВАНО–ФРАНКІВСЬКИЙ ХЛІБОКОМБІНАТ"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260,0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274,5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105,6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 dirty="0">
                          <a:effectLst/>
                        </a:rPr>
                        <a:t>ТОВ  "ЛІГОС"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143,7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134,5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93,6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 dirty="0">
                          <a:effectLst/>
                        </a:rPr>
                        <a:t>ТОВ "ЗАЛІЗНИЧНА ПЕКАРНЯ"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17,5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17,0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97,1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 dirty="0">
                          <a:effectLst/>
                        </a:rPr>
                        <a:t>ТОВ "ІМПЕРЕВО-ФУДЗ"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584,0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274,0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46,9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b="1" u="none" strike="noStrike" dirty="0">
                          <a:effectLst/>
                        </a:rPr>
                        <a:t>Текстильне виробництво, </a:t>
                      </a:r>
                      <a:r>
                        <a:rPr lang="uk-UA" sz="1600" b="1" u="none" strike="noStrike" dirty="0" err="1">
                          <a:effectLst/>
                        </a:rPr>
                        <a:t>виробництво</a:t>
                      </a:r>
                      <a:r>
                        <a:rPr lang="uk-UA" sz="1600" b="1" u="none" strike="noStrike" dirty="0">
                          <a:effectLst/>
                        </a:rPr>
                        <a:t> одягу</a:t>
                      </a:r>
                      <a:endParaRPr lang="uk-UA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>
                          <a:effectLst/>
                        </a:rPr>
                        <a:t> 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 dirty="0">
                          <a:effectLst/>
                        </a:rPr>
                        <a:t> 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 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 dirty="0">
                          <a:effectLst/>
                        </a:rPr>
                        <a:t>ПАТ </a:t>
                      </a:r>
                      <a:r>
                        <a:rPr lang="uk-UA" sz="1600" u="none" strike="noStrike" dirty="0" smtClean="0">
                          <a:effectLst/>
                        </a:rPr>
                        <a:t>"ІВАНО–ФРАНКІВСЬКЕ ВТШП </a:t>
                      </a:r>
                      <a:r>
                        <a:rPr lang="uk-UA" sz="1600" u="none" strike="noStrike" dirty="0">
                          <a:effectLst/>
                        </a:rPr>
                        <a:t>"ГАЛИЧИНА"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14,9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12,6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84,6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u="none" strike="noStrike" dirty="0" err="1">
                          <a:effectLst/>
                        </a:rPr>
                        <a:t>Виготовлення</a:t>
                      </a:r>
                      <a:r>
                        <a:rPr lang="ru-RU" sz="1600" b="1" u="none" strike="noStrike" dirty="0">
                          <a:effectLst/>
                        </a:rPr>
                        <a:t> </a:t>
                      </a:r>
                      <a:r>
                        <a:rPr lang="ru-RU" sz="1600" b="1" u="none" strike="noStrike" dirty="0" err="1">
                          <a:effectLst/>
                        </a:rPr>
                        <a:t>виробів</a:t>
                      </a:r>
                      <a:r>
                        <a:rPr lang="ru-RU" sz="1600" b="1" u="none" strike="noStrike" dirty="0">
                          <a:effectLst/>
                        </a:rPr>
                        <a:t> з </a:t>
                      </a:r>
                      <a:r>
                        <a:rPr lang="ru-RU" sz="1600" b="1" u="none" strike="noStrike" dirty="0" err="1">
                          <a:effectLst/>
                        </a:rPr>
                        <a:t>деревини</a:t>
                      </a:r>
                      <a:r>
                        <a:rPr lang="ru-RU" sz="1600" b="1" u="none" strike="noStrike" dirty="0">
                          <a:effectLst/>
                        </a:rPr>
                        <a:t>, </a:t>
                      </a:r>
                      <a:r>
                        <a:rPr lang="ru-RU" sz="1600" b="1" u="none" strike="noStrike" dirty="0" err="1">
                          <a:effectLst/>
                        </a:rPr>
                        <a:t>поліграфія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>
                          <a:effectLst/>
                        </a:rPr>
                        <a:t> 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>
                          <a:effectLst/>
                        </a:rPr>
                        <a:t> 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 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>
                          <a:effectLst/>
                        </a:rPr>
                        <a:t>ТОВ  "КУВЕРТ–УКРАЇНА"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64,5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44,7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69,3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>
                          <a:effectLst/>
                        </a:rPr>
                        <a:t>ТОВ  "СОЛІД–УКРАЇНА"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70,5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70,8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100,4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u="none" strike="noStrike" dirty="0" err="1">
                          <a:effectLst/>
                        </a:rPr>
                        <a:t>Виробництво</a:t>
                      </a:r>
                      <a:r>
                        <a:rPr lang="ru-RU" sz="1600" b="1" u="none" strike="noStrike" dirty="0">
                          <a:effectLst/>
                        </a:rPr>
                        <a:t> </a:t>
                      </a:r>
                      <a:r>
                        <a:rPr lang="ru-RU" sz="1600" b="1" u="none" strike="noStrike" dirty="0" err="1">
                          <a:effectLst/>
                        </a:rPr>
                        <a:t>іншої</a:t>
                      </a:r>
                      <a:r>
                        <a:rPr lang="ru-RU" sz="1600" b="1" u="none" strike="noStrike" dirty="0">
                          <a:effectLst/>
                        </a:rPr>
                        <a:t> </a:t>
                      </a:r>
                      <a:r>
                        <a:rPr lang="ru-RU" sz="1600" b="1" u="none" strike="noStrike" dirty="0" err="1">
                          <a:effectLst/>
                        </a:rPr>
                        <a:t>немет</a:t>
                      </a:r>
                      <a:r>
                        <a:rPr lang="ru-RU" sz="1600" b="1" u="none" strike="noStrike" dirty="0">
                          <a:effectLst/>
                        </a:rPr>
                        <a:t>. </a:t>
                      </a:r>
                      <a:r>
                        <a:rPr lang="ru-RU" sz="1600" b="1" u="none" strike="noStrike" dirty="0" err="1">
                          <a:effectLst/>
                        </a:rPr>
                        <a:t>мінеральної</a:t>
                      </a:r>
                      <a:r>
                        <a:rPr lang="ru-RU" sz="1600" b="1" u="none" strike="noStrike" dirty="0">
                          <a:effectLst/>
                        </a:rPr>
                        <a:t> </a:t>
                      </a:r>
                      <a:r>
                        <a:rPr lang="ru-RU" sz="1600" b="1" u="none" strike="noStrike" dirty="0" err="1">
                          <a:effectLst/>
                        </a:rPr>
                        <a:t>продукції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>
                          <a:effectLst/>
                        </a:rPr>
                        <a:t> 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>
                          <a:effectLst/>
                        </a:rPr>
                        <a:t> 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 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>
                          <a:effectLst/>
                        </a:rPr>
                        <a:t>ТДВ "ІВАНО–ФРАНКІВСЬКЗАЛІЗОБЕТОН"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181,4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165,5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91,2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u="none" strike="noStrike" dirty="0" err="1">
                          <a:effectLst/>
                        </a:rPr>
                        <a:t>Машинобудування</a:t>
                      </a:r>
                      <a:r>
                        <a:rPr lang="ru-RU" sz="1600" b="1" u="none" strike="noStrike" dirty="0">
                          <a:effectLst/>
                        </a:rPr>
                        <a:t>, </a:t>
                      </a:r>
                      <a:r>
                        <a:rPr lang="ru-RU" sz="1600" b="1" u="none" strike="noStrike" dirty="0" err="1">
                          <a:effectLst/>
                        </a:rPr>
                        <a:t>крім</a:t>
                      </a:r>
                      <a:r>
                        <a:rPr lang="ru-RU" sz="1600" b="1" u="none" strike="noStrike" dirty="0">
                          <a:effectLst/>
                        </a:rPr>
                        <a:t> ремонту і монтажу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>
                          <a:effectLst/>
                        </a:rPr>
                        <a:t> 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uk-UA" sz="1600" u="none" strike="noStrike">
                          <a:effectLst/>
                        </a:rPr>
                        <a:t> 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uk-UA" sz="1600" u="none" strike="noStrike" dirty="0">
                          <a:effectLst/>
                        </a:rPr>
                        <a:t> 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>
                          <a:effectLst/>
                        </a:rPr>
                        <a:t>ТОВ "ЕЛЕКТРОСВІТ"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500,0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415,1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83,0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>
                          <a:effectLst/>
                        </a:rPr>
                        <a:t>ТОВ  "МІКРОЛ"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16,6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12,6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75,9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>
                          <a:effectLst/>
                        </a:rPr>
                        <a:t>ПАТ "ІВАНО–ФРАНКІВС.ЗАВОД "ПРОМПРИЛАД"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18,1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14,2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78,5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 dirty="0">
                          <a:effectLst/>
                        </a:rPr>
                        <a:t>ПАТ "ІВАНО–ФРАНКІВСЬКИЙ ЛРЗ"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85,0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81,0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95,3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>
                          <a:effectLst/>
                        </a:rPr>
                        <a:t>ДЕРЖАВНЕ ПІДПРИЄМСТВО "ВО "КАРПАТИ"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730,1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695,4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95,2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</a:rPr>
                        <a:t>ТОВ "ТАЙКО ЕЛЕКТРОНІКС"/ТОВ  "ПАС УКРАЇНА"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190,4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 smtClean="0">
                          <a:effectLst/>
                        </a:rPr>
                        <a:t>36,2</a:t>
                      </a:r>
                      <a:r>
                        <a:rPr lang="uk-UA" sz="1600" u="none" strike="noStrike" dirty="0">
                          <a:effectLst/>
                        </a:rPr>
                        <a:t> 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 smtClean="0">
                          <a:effectLst/>
                        </a:rPr>
                        <a:t>19,0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>
                          <a:effectLst/>
                        </a:rPr>
                        <a:t>ТОВ  "ЕЛЕКТРОЛЮКС УКРАЇНА"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1 090,0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1 406,0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129,0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u="none" strike="noStrike" dirty="0" err="1">
                          <a:effectLst/>
                        </a:rPr>
                        <a:t>Вироб</a:t>
                      </a:r>
                      <a:r>
                        <a:rPr lang="ru-RU" sz="1600" b="1" u="none" strike="noStrike" dirty="0">
                          <a:effectLst/>
                        </a:rPr>
                        <a:t>-во </a:t>
                      </a:r>
                      <a:r>
                        <a:rPr lang="ru-RU" sz="1600" b="1" u="none" strike="noStrike" dirty="0" err="1">
                          <a:effectLst/>
                        </a:rPr>
                        <a:t>виробів</a:t>
                      </a:r>
                      <a:r>
                        <a:rPr lang="ru-RU" sz="1600" b="1" u="none" strike="noStrike" dirty="0">
                          <a:effectLst/>
                        </a:rPr>
                        <a:t> з </a:t>
                      </a:r>
                      <a:r>
                        <a:rPr lang="ru-RU" sz="1600" b="1" u="none" strike="noStrike" dirty="0" err="1">
                          <a:effectLst/>
                        </a:rPr>
                        <a:t>пластмаси</a:t>
                      </a:r>
                      <a:r>
                        <a:rPr lang="ru-RU" sz="1600" b="1" u="none" strike="noStrike" dirty="0">
                          <a:effectLst/>
                        </a:rPr>
                        <a:t>, </a:t>
                      </a:r>
                      <a:r>
                        <a:rPr lang="ru-RU" sz="1600" b="1" u="none" strike="noStrike" dirty="0" err="1">
                          <a:effectLst/>
                        </a:rPr>
                        <a:t>іншої</a:t>
                      </a:r>
                      <a:r>
                        <a:rPr lang="ru-RU" sz="1600" b="1" u="none" strike="noStrike" dirty="0">
                          <a:effectLst/>
                        </a:rPr>
                        <a:t> </a:t>
                      </a:r>
                      <a:r>
                        <a:rPr lang="ru-RU" sz="1600" b="1" u="none" strike="noStrike" dirty="0" err="1" smtClean="0">
                          <a:effectLst/>
                        </a:rPr>
                        <a:t>неметал</a:t>
                      </a:r>
                      <a:r>
                        <a:rPr lang="ru-RU" sz="1600" b="1" u="none" strike="noStrike" dirty="0" smtClean="0">
                          <a:effectLst/>
                        </a:rPr>
                        <a:t>. </a:t>
                      </a:r>
                      <a:r>
                        <a:rPr lang="ru-RU" sz="1600" b="1" u="none" strike="noStrike" dirty="0" err="1">
                          <a:effectLst/>
                        </a:rPr>
                        <a:t>продукції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>
                          <a:effectLst/>
                        </a:rPr>
                        <a:t> 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uk-UA" sz="1600" u="none" strike="noStrike">
                          <a:effectLst/>
                        </a:rPr>
                        <a:t> 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 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600" u="none" strike="noStrike" dirty="0">
                          <a:effectLst/>
                        </a:rPr>
                        <a:t>ТОВ  "ІНТЕЛКОМ"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170,6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>
                          <a:effectLst/>
                        </a:rPr>
                        <a:t>224,7</a:t>
                      </a:r>
                      <a:endParaRPr lang="uk-UA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600" u="none" strike="noStrike" dirty="0">
                          <a:effectLst/>
                        </a:rPr>
                        <a:t>131,7</a:t>
                      </a:r>
                      <a:endParaRPr lang="uk-UA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7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620000" cy="576064"/>
          </a:xfrm>
        </p:spPr>
        <p:txBody>
          <a:bodyPr/>
          <a:lstStyle/>
          <a:p>
            <a:pPr algn="ctr"/>
            <a:r>
              <a:rPr lang="ru-RU" sz="2400" dirty="0" err="1"/>
              <a:t>Сплата</a:t>
            </a:r>
            <a:r>
              <a:rPr lang="ru-RU" sz="2400" dirty="0"/>
              <a:t> ПДФО у </a:t>
            </a:r>
            <a:r>
              <a:rPr lang="ru-RU" sz="2400" dirty="0" smtClean="0"/>
              <a:t>2020 </a:t>
            </a:r>
            <a:r>
              <a:rPr lang="ru-RU" sz="2400" dirty="0" err="1"/>
              <a:t>році</a:t>
            </a:r>
            <a:endParaRPr lang="uk-UA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88E01-CF2D-4934-94E0-2F8BB9F3BC37}" type="slidenum">
              <a: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Діагра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8638944"/>
              </p:ext>
            </p:extLst>
          </p:nvPr>
        </p:nvGraphicFramePr>
        <p:xfrm>
          <a:off x="539552" y="1124744"/>
          <a:ext cx="771525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8884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196064" cy="936104"/>
          </a:xfrm>
        </p:spPr>
        <p:txBody>
          <a:bodyPr/>
          <a:lstStyle/>
          <a:p>
            <a:pPr algn="ctr"/>
            <a:r>
              <a:rPr lang="uk-UA" sz="2400" b="1" dirty="0" smtClean="0"/>
              <a:t>Найбільші платники ПДФО у 2020 році</a:t>
            </a:r>
            <a:endParaRPr lang="uk-UA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88E01-CF2D-4934-94E0-2F8BB9F3BC37}" type="slidenum">
              <a: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335586"/>
              </p:ext>
            </p:extLst>
          </p:nvPr>
        </p:nvGraphicFramePr>
        <p:xfrm>
          <a:off x="467544" y="1124744"/>
          <a:ext cx="7560840" cy="4722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9552" y="607475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uk-UA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Сплачено</a:t>
            </a:r>
            <a:r>
              <a:rPr kumimoji="0" lang="uk-UA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ПДФО за 2020 рік в </a:t>
            </a:r>
            <a:r>
              <a:rPr kumimoji="0" lang="uk-UA" sz="1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м.Івано</a:t>
            </a:r>
            <a:r>
              <a:rPr lang="uk-UA" dirty="0">
                <a:solidFill>
                  <a:prstClr val="black"/>
                </a:solidFill>
                <a:cs typeface="Times New Roman" pitchFamily="18" charset="0"/>
              </a:rPr>
              <a:t>-Франківськ на суму </a:t>
            </a:r>
            <a:r>
              <a:rPr lang="uk-UA" b="1" dirty="0" smtClean="0">
                <a:solidFill>
                  <a:prstClr val="black"/>
                </a:solidFill>
                <a:cs typeface="Times New Roman" pitchFamily="18" charset="0"/>
              </a:rPr>
              <a:t>1 838 275 </a:t>
            </a:r>
            <a:r>
              <a:rPr lang="uk-UA" dirty="0" err="1" smtClean="0">
                <a:solidFill>
                  <a:prstClr val="black"/>
                </a:solidFill>
                <a:cs typeface="Times New Roman" pitchFamily="18" charset="0"/>
              </a:rPr>
              <a:t>тис.грн</a:t>
            </a:r>
            <a:r>
              <a:rPr lang="uk-UA" dirty="0" smtClean="0">
                <a:solidFill>
                  <a:prstClr val="black"/>
                </a:solidFill>
                <a:cs typeface="Times New Roman" pitchFamily="18" charset="0"/>
              </a:rPr>
              <a:t>., в тому числі до міського бюджету </a:t>
            </a:r>
            <a:r>
              <a:rPr lang="uk-UA" b="1" dirty="0" smtClean="0">
                <a:solidFill>
                  <a:prstClr val="black"/>
                </a:solidFill>
                <a:cs typeface="Times New Roman" pitchFamily="18" charset="0"/>
              </a:rPr>
              <a:t>1 102 965 </a:t>
            </a:r>
            <a:r>
              <a:rPr lang="uk-UA" dirty="0" err="1" smtClean="0">
                <a:solidFill>
                  <a:prstClr val="black"/>
                </a:solidFill>
                <a:cs typeface="Times New Roman" pitchFamily="18" charset="0"/>
              </a:rPr>
              <a:t>тис.грн</a:t>
            </a:r>
            <a:r>
              <a:rPr lang="uk-UA" dirty="0" smtClean="0">
                <a:solidFill>
                  <a:prstClr val="black"/>
                </a:solidFill>
                <a:cs typeface="Times New Roman" pitchFamily="18" charset="0"/>
              </a:rPr>
              <a:t>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550" y="404664"/>
            <a:ext cx="7620000" cy="1224136"/>
          </a:xfrm>
        </p:spPr>
        <p:txBody>
          <a:bodyPr/>
          <a:lstStyle/>
          <a:p>
            <a:pPr algn="ctr"/>
            <a:r>
              <a:rPr lang="uk-UA" sz="2400" dirty="0" smtClean="0"/>
              <a:t>Сприяння в створенні на підприємствах нових робочих місць  та забезпеченні кваліфікованими кадрами </a:t>
            </a:r>
            <a:endParaRPr lang="uk-UA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844824"/>
            <a:ext cx="698477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Станом на 01.01.2021р.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На ДП 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ВО «Карпати</a:t>
            </a:r>
            <a:r>
              <a:rPr kumimoji="0" lang="uk-UA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»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працює 4130 чоловік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 smtClean="0"/>
              <a:t>В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2020 році </a:t>
            </a:r>
            <a:r>
              <a:rPr kumimoji="0" lang="uk-UA" sz="2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</a:rPr>
              <a:t>працевлаштовано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 203  особи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У ТОВ «ПАС Україна» 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працює  240 осіб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dirty="0"/>
              <a:t>У</a:t>
            </a: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планах на 2021 рік - працевлаштувати ще 300 осіб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2000" dirty="0"/>
          </a:p>
          <a:p>
            <a:pPr lvl="0">
              <a:defRPr/>
            </a:pPr>
            <a:r>
              <a:rPr lang="uk-UA" sz="2000" b="1" dirty="0" smtClean="0"/>
              <a:t>У ТОВ «</a:t>
            </a:r>
            <a:r>
              <a:rPr lang="uk-UA" sz="2000" b="1" dirty="0" err="1" smtClean="0"/>
              <a:t>Інтелком</a:t>
            </a:r>
            <a:r>
              <a:rPr lang="uk-UA" sz="2000" b="1" dirty="0" smtClean="0"/>
              <a:t>»  </a:t>
            </a:r>
            <a:r>
              <a:rPr lang="uk-UA" sz="2000" dirty="0" smtClean="0"/>
              <a:t>працює  280 чоловік</a:t>
            </a:r>
          </a:p>
          <a:p>
            <a:pPr lvl="0">
              <a:defRPr/>
            </a:pPr>
            <a:r>
              <a:rPr lang="uk-UA" sz="2000" dirty="0" smtClean="0"/>
              <a:t>В 2020 році </a:t>
            </a:r>
            <a:r>
              <a:rPr lang="uk-UA" sz="2000" dirty="0" err="1" smtClean="0"/>
              <a:t>працевлаштовано</a:t>
            </a:r>
            <a:r>
              <a:rPr lang="uk-UA" sz="2000" dirty="0" smtClean="0"/>
              <a:t> 100 чоловік</a:t>
            </a:r>
            <a:endParaRPr lang="uk-UA" sz="2000" dirty="0"/>
          </a:p>
          <a:p>
            <a:pPr lvl="0">
              <a:defRPr/>
            </a:pPr>
            <a:endParaRPr lang="uk-UA" dirty="0"/>
          </a:p>
          <a:p>
            <a:pPr lvl="0">
              <a:defRPr/>
            </a:pPr>
            <a:r>
              <a:rPr lang="uk-UA" sz="2000" b="1" dirty="0"/>
              <a:t>У ТДВ «Івано-Франківський хлібокомбінат» </a:t>
            </a:r>
            <a:r>
              <a:rPr lang="uk-UA" sz="2000" dirty="0"/>
              <a:t> працює 630 чол.</a:t>
            </a:r>
          </a:p>
          <a:p>
            <a:pPr lvl="0">
              <a:defRPr/>
            </a:pPr>
            <a:r>
              <a:rPr lang="uk-UA" sz="2000" dirty="0"/>
              <a:t>В 2020 році </a:t>
            </a:r>
            <a:r>
              <a:rPr lang="uk-UA" sz="2000" dirty="0" err="1"/>
              <a:t>працевлаштовано</a:t>
            </a:r>
            <a:r>
              <a:rPr lang="uk-UA" sz="2000" dirty="0"/>
              <a:t>  29 осіб</a:t>
            </a:r>
          </a:p>
          <a:p>
            <a:pPr lvl="0">
              <a:defRPr/>
            </a:pPr>
            <a:endParaRPr lang="uk-U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88E01-CF2D-4934-94E0-2F8BB9F3BC37}" type="slidenum">
              <a:rPr kumimoji="0" lang="uk-UA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1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88E01-CF2D-4934-94E0-2F8BB9F3BC37}" type="slidenum">
              <a:rPr lang="uk-UA" smtClean="0"/>
              <a:t>9</a:t>
            </a:fld>
            <a:endParaRPr lang="uk-UA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5576" y="116632"/>
            <a:ext cx="76200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 smtClean="0">
                <a:solidFill>
                  <a:srgbClr val="0070C0"/>
                </a:solidFill>
              </a:rPr>
              <a:t>Динаміка реєстрації/припинення діяльності </a:t>
            </a:r>
          </a:p>
          <a:p>
            <a:pPr algn="ctr"/>
            <a:r>
              <a:rPr lang="uk-UA" sz="2400" dirty="0" err="1" smtClean="0">
                <a:solidFill>
                  <a:srgbClr val="0070C0"/>
                </a:solidFill>
              </a:rPr>
              <a:t>ФОПів</a:t>
            </a:r>
            <a:r>
              <a:rPr lang="uk-UA" sz="2400" dirty="0" smtClean="0">
                <a:solidFill>
                  <a:srgbClr val="0070C0"/>
                </a:solidFill>
              </a:rPr>
              <a:t>   2020 рік – 14718 осіб (+ 448 осіб  у 2020 році)</a:t>
            </a:r>
          </a:p>
          <a:p>
            <a:pPr algn="ctr"/>
            <a:r>
              <a:rPr lang="uk-UA" sz="2400" dirty="0" smtClean="0">
                <a:solidFill>
                  <a:srgbClr val="0070C0"/>
                </a:solidFill>
              </a:rPr>
              <a:t>                                      ( +494 особи в 2019 році)</a:t>
            </a:r>
            <a:endParaRPr lang="uk-UA" sz="2400" dirty="0">
              <a:solidFill>
                <a:srgbClr val="0070C0"/>
              </a:solidFill>
            </a:endParaRPr>
          </a:p>
        </p:txBody>
      </p:sp>
      <p:graphicFrame>
        <p:nvGraphicFramePr>
          <p:cNvPr id="6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501109"/>
              </p:ext>
            </p:extLst>
          </p:nvPr>
        </p:nvGraphicFramePr>
        <p:xfrm>
          <a:off x="827584" y="1196752"/>
          <a:ext cx="6838951" cy="4405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46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4942</TotalTime>
  <Words>1553</Words>
  <Application>Microsoft Office PowerPoint</Application>
  <PresentationFormat>Екран (4:3)</PresentationFormat>
  <Paragraphs>312</Paragraphs>
  <Slides>29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0" baseType="lpstr">
      <vt:lpstr>Соседство</vt:lpstr>
      <vt:lpstr>Інформація</vt:lpstr>
      <vt:lpstr>Презентація PowerPoint</vt:lpstr>
      <vt:lpstr>Структура реалізованої промислової продукції за основними видами діяльності за  2020 рік</vt:lpstr>
      <vt:lpstr>Презентація PowerPoint</vt:lpstr>
      <vt:lpstr>Порівняння обсягів  реалізованої  продукції</vt:lpstr>
      <vt:lpstr>Сплата ПДФО у 2020 році</vt:lpstr>
      <vt:lpstr>Найбільші платники ПДФО у 2020 році</vt:lpstr>
      <vt:lpstr>Сприяння в створенні на підприємствах нових робочих місць  та забезпеченні кваліфікованими кадрами </vt:lpstr>
      <vt:lpstr>Презентація PowerPoint</vt:lpstr>
      <vt:lpstr>Презентація PowerPoint</vt:lpstr>
      <vt:lpstr>Державний інфо-сервіс #StartBusinessChallenge</vt:lpstr>
      <vt:lpstr>Презентація PowerPoint</vt:lpstr>
      <vt:lpstr>Презентація PowerPoint</vt:lpstr>
      <vt:lpstr>Презентація PowerPoint</vt:lpstr>
      <vt:lpstr>Презентація PowerPoint</vt:lpstr>
      <vt:lpstr>Діяльність підприємств основного кола </vt:lpstr>
      <vt:lpstr>Презентація PowerPoint</vt:lpstr>
      <vt:lpstr>Презентація PowerPoint</vt:lpstr>
      <vt:lpstr>Презентація PowerPoint</vt:lpstr>
      <vt:lpstr>Презентація PowerPoint</vt:lpstr>
      <vt:lpstr>ТОВ «Інтелком» (ТМ «ТехноК»)</vt:lpstr>
      <vt:lpstr>Презентація PowerPoint</vt:lpstr>
      <vt:lpstr>Презентація PowerPoint</vt:lpstr>
      <vt:lpstr>Презентація PowerPoint</vt:lpstr>
      <vt:lpstr>Презентація PowerPoint</vt:lpstr>
      <vt:lpstr>ТОВ «Куверт-Україна»</vt:lpstr>
      <vt:lpstr>Презентація PowerPoint</vt:lpstr>
      <vt:lpstr>Проблеми  розвитку  промисловості</vt:lpstr>
      <vt:lpstr>Дякую за увагу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User</cp:lastModifiedBy>
  <cp:revision>204</cp:revision>
  <cp:lastPrinted>2021-03-22T07:20:34Z</cp:lastPrinted>
  <dcterms:created xsi:type="dcterms:W3CDTF">2016-11-15T13:39:12Z</dcterms:created>
  <dcterms:modified xsi:type="dcterms:W3CDTF">2021-03-23T07:35:29Z</dcterms:modified>
</cp:coreProperties>
</file>